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sldIdLst>
    <p:sldId id="256" r:id="rId2"/>
    <p:sldId id="434" r:id="rId3"/>
    <p:sldId id="384" r:id="rId4"/>
    <p:sldId id="367" r:id="rId5"/>
    <p:sldId id="476" r:id="rId6"/>
    <p:sldId id="536" r:id="rId7"/>
    <p:sldId id="495" r:id="rId8"/>
    <p:sldId id="506" r:id="rId9"/>
    <p:sldId id="524" r:id="rId10"/>
    <p:sldId id="546" r:id="rId11"/>
    <p:sldId id="547" r:id="rId12"/>
    <p:sldId id="369" r:id="rId13"/>
    <p:sldId id="548" r:id="rId14"/>
    <p:sldId id="549" r:id="rId15"/>
    <p:sldId id="480" r:id="rId16"/>
    <p:sldId id="514" r:id="rId17"/>
    <p:sldId id="427" r:id="rId18"/>
    <p:sldId id="493" r:id="rId19"/>
    <p:sldId id="516" r:id="rId20"/>
    <p:sldId id="484" r:id="rId21"/>
    <p:sldId id="483" r:id="rId22"/>
    <p:sldId id="499" r:id="rId23"/>
    <p:sldId id="498" r:id="rId24"/>
    <p:sldId id="485" r:id="rId25"/>
    <p:sldId id="508" r:id="rId26"/>
    <p:sldId id="503" r:id="rId27"/>
    <p:sldId id="509" r:id="rId28"/>
    <p:sldId id="492" r:id="rId29"/>
    <p:sldId id="535" r:id="rId30"/>
    <p:sldId id="299" r:id="rId31"/>
    <p:sldId id="464" r:id="rId32"/>
    <p:sldId id="505" r:id="rId33"/>
    <p:sldId id="343" r:id="rId34"/>
    <p:sldId id="500" r:id="rId35"/>
    <p:sldId id="486" r:id="rId36"/>
    <p:sldId id="534" r:id="rId37"/>
    <p:sldId id="533" r:id="rId38"/>
    <p:sldId id="488" r:id="rId39"/>
    <p:sldId id="518" r:id="rId40"/>
    <p:sldId id="510" r:id="rId41"/>
    <p:sldId id="507" r:id="rId42"/>
    <p:sldId id="496" r:id="rId43"/>
    <p:sldId id="519" r:id="rId44"/>
    <p:sldId id="494" r:id="rId45"/>
    <p:sldId id="522" r:id="rId46"/>
    <p:sldId id="490" r:id="rId47"/>
    <p:sldId id="482" r:id="rId48"/>
    <p:sldId id="521" r:id="rId49"/>
    <p:sldId id="543" r:id="rId50"/>
    <p:sldId id="525" r:id="rId51"/>
    <p:sldId id="479" r:id="rId52"/>
    <p:sldId id="545" r:id="rId53"/>
    <p:sldId id="415" r:id="rId54"/>
    <p:sldId id="445" r:id="rId55"/>
    <p:sldId id="523" r:id="rId56"/>
    <p:sldId id="433" r:id="rId57"/>
    <p:sldId id="473" r:id="rId58"/>
    <p:sldId id="474" r:id="rId59"/>
    <p:sldId id="520" r:id="rId60"/>
    <p:sldId id="530" r:id="rId61"/>
    <p:sldId id="532" r:id="rId62"/>
    <p:sldId id="537" r:id="rId63"/>
    <p:sldId id="527" r:id="rId64"/>
    <p:sldId id="538" r:id="rId65"/>
    <p:sldId id="539" r:id="rId66"/>
    <p:sldId id="540" r:id="rId67"/>
    <p:sldId id="544"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9">
          <p15:clr>
            <a:srgbClr val="A4A3A4"/>
          </p15:clr>
        </p15:guide>
        <p15:guide id="2" pos="481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400"/>
    <a:srgbClr val="79096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416" autoAdjust="0"/>
    <p:restoredTop sz="95992" autoAdjust="0"/>
  </p:normalViewPr>
  <p:slideViewPr>
    <p:cSldViewPr snapToGrid="0" snapToObjects="1">
      <p:cViewPr>
        <p:scale>
          <a:sx n="90" d="100"/>
          <a:sy n="90" d="100"/>
        </p:scale>
        <p:origin x="-760" y="48"/>
      </p:cViewPr>
      <p:guideLst>
        <p:guide orient="horz" pos="4319"/>
        <p:guide pos="4810"/>
      </p:guideLst>
    </p:cSldViewPr>
  </p:slideViewPr>
  <p:outlineViewPr>
    <p:cViewPr>
      <p:scale>
        <a:sx n="33" d="100"/>
        <a:sy n="33" d="100"/>
      </p:scale>
      <p:origin x="8" y="1572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F9525B-755B-B949-B189-41FE23D056EF}" type="datetimeFigureOut">
              <a:rPr lang="en-US" smtClean="0"/>
              <a:pPr/>
              <a:t>1/4/2017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0E8015-7A21-5D4B-96BE-B48C89142503}" type="slidenum">
              <a:rPr lang="en-US" smtClean="0"/>
              <a:pPr/>
              <a:t>‹#›</a:t>
            </a:fld>
            <a:endParaRPr lang="en-US"/>
          </a:p>
        </p:txBody>
      </p:sp>
    </p:spTree>
    <p:extLst>
      <p:ext uri="{BB962C8B-B14F-4D97-AF65-F5344CB8AC3E}">
        <p14:creationId xmlns:p14="http://schemas.microsoft.com/office/powerpoint/2010/main" val="7194773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want to thank the committee for the opportunity to be here and talk about my work.  I’m a postdoctoral fellow </a:t>
            </a:r>
            <a:r>
              <a:rPr lang="en-US" baseline="0" dirty="0" err="1" smtClean="0"/>
              <a:t>wiith</a:t>
            </a:r>
            <a:r>
              <a:rPr lang="en-US" baseline="0" dirty="0" smtClean="0"/>
              <a:t> Dr. David </a:t>
            </a:r>
            <a:r>
              <a:rPr lang="en-US" baseline="0" dirty="0" err="1" smtClean="0"/>
              <a:t>Rowitch</a:t>
            </a:r>
            <a:r>
              <a:rPr lang="en-US" baseline="0" dirty="0" smtClean="0"/>
              <a:t> at UCSF, and I’m also a psychiatrist. I’m going to tell you today that there is an intimate relationship between local astrocytes and the neurons they support- in this case, a spinal cord motor neuron. Understanding this interaction is </a:t>
            </a:r>
            <a:r>
              <a:rPr lang="en-US" baseline="0" dirty="0" err="1" smtClean="0"/>
              <a:t>criticall</a:t>
            </a:r>
            <a:r>
              <a:rPr lang="en-US" baseline="0" dirty="0" smtClean="0"/>
              <a:t> to really understanding circuit development and dysfunction.</a:t>
            </a:r>
            <a:endParaRPr lang="en-US" dirty="0"/>
          </a:p>
        </p:txBody>
      </p:sp>
      <p:sp>
        <p:nvSpPr>
          <p:cNvPr id="4" name="Slide Number Placeholder 3"/>
          <p:cNvSpPr>
            <a:spLocks noGrp="1"/>
          </p:cNvSpPr>
          <p:nvPr>
            <p:ph type="sldNum" sz="quarter" idx="10"/>
          </p:nvPr>
        </p:nvSpPr>
        <p:spPr/>
        <p:txBody>
          <a:bodyPr/>
          <a:lstStyle/>
          <a:p>
            <a:fld id="{5D0E8015-7A21-5D4B-96BE-B48C89142503}" type="slidenum">
              <a:rPr lang="en-US" smtClean="0"/>
              <a:pPr/>
              <a:t>1</a:t>
            </a:fld>
            <a:endParaRPr lang="en-US"/>
          </a:p>
        </p:txBody>
      </p:sp>
    </p:spTree>
    <p:extLst>
      <p:ext uri="{BB962C8B-B14F-4D97-AF65-F5344CB8AC3E}">
        <p14:creationId xmlns:p14="http://schemas.microsoft.com/office/powerpoint/2010/main" val="2527952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0E8015-7A21-5D4B-96BE-B48C89142503}" type="slidenum">
              <a:rPr lang="en-US" smtClean="0"/>
              <a:pPr/>
              <a:t>21</a:t>
            </a:fld>
            <a:endParaRPr lang="en-US"/>
          </a:p>
        </p:txBody>
      </p:sp>
    </p:spTree>
    <p:extLst>
      <p:ext uri="{BB962C8B-B14F-4D97-AF65-F5344CB8AC3E}">
        <p14:creationId xmlns:p14="http://schemas.microsoft.com/office/powerpoint/2010/main" val="1179040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D67F03-5598-8849-AE8C-2F8E7532533C}" type="slidenum">
              <a:rPr lang="en-US" smtClean="0"/>
              <a:pPr/>
              <a:t>24</a:t>
            </a:fld>
            <a:endParaRPr lang="en-US"/>
          </a:p>
        </p:txBody>
      </p:sp>
    </p:spTree>
    <p:extLst>
      <p:ext uri="{BB962C8B-B14F-4D97-AF65-F5344CB8AC3E}">
        <p14:creationId xmlns:p14="http://schemas.microsoft.com/office/powerpoint/2010/main" val="947910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As</a:t>
            </a:r>
            <a:r>
              <a:rPr lang="en-US" b="1" baseline="0" dirty="0" smtClean="0"/>
              <a:t> I was starting my postdoc, a new idea about astrocyte development was beginning to emerge, David Anderson’s group, and Lily Jan’s group suggested that there were some conserved principles in astrocyte development that raise important new questions</a:t>
            </a:r>
          </a:p>
          <a:p>
            <a:endParaRPr lang="en-US" b="1" baseline="0" dirty="0" smtClean="0"/>
          </a:p>
          <a:p>
            <a:r>
              <a:rPr lang="en-US" baseline="0" dirty="0" smtClean="0"/>
              <a:t>It has been known for some time now how </a:t>
            </a:r>
            <a:r>
              <a:rPr lang="en-US" baseline="0" dirty="0" err="1" smtClean="0"/>
              <a:t>dorsoventral</a:t>
            </a:r>
            <a:r>
              <a:rPr lang="en-US" baseline="0" dirty="0" smtClean="0"/>
              <a:t> patterning gradients in the developing neural tube determine functional subtypes of interneurons, and that </a:t>
            </a:r>
            <a:r>
              <a:rPr lang="en-US" baseline="0" dirty="0" err="1" smtClean="0"/>
              <a:t>oligodendrocytes</a:t>
            </a:r>
            <a:r>
              <a:rPr lang="en-US" baseline="0" dirty="0" smtClean="0"/>
              <a:t> are born from specific </a:t>
            </a:r>
            <a:r>
              <a:rPr lang="en-US" baseline="0" dirty="0" err="1" smtClean="0"/>
              <a:t>dorsoventral</a:t>
            </a:r>
            <a:r>
              <a:rPr lang="en-US" baseline="0" dirty="0" smtClean="0"/>
              <a:t> domains, such as the </a:t>
            </a:r>
            <a:r>
              <a:rPr lang="en-US" baseline="0" dirty="0" err="1" smtClean="0"/>
              <a:t>pMN</a:t>
            </a:r>
            <a:r>
              <a:rPr lang="en-US" baseline="0" dirty="0" smtClean="0"/>
              <a:t> domain early in development.</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But what about astrocytes? astrocytes born from ventricular radial glial progenitors </a:t>
            </a:r>
            <a:r>
              <a:rPr lang="en-US" u="sng" baseline="0" dirty="0" smtClean="0"/>
              <a:t>migrate radially and proliferate locally.</a:t>
            </a:r>
          </a:p>
          <a:p>
            <a:pPr marL="0" marR="0" indent="0" algn="l" defTabSz="457200" rtl="0" eaLnBrk="1" fontAlgn="auto" latinLnBrk="0" hangingPunct="1">
              <a:lnSpc>
                <a:spcPct val="100000"/>
              </a:lnSpc>
              <a:spcBef>
                <a:spcPts val="0"/>
              </a:spcBef>
              <a:spcAft>
                <a:spcPts val="0"/>
              </a:spcAft>
              <a:buClrTx/>
              <a:buSzTx/>
              <a:buFontTx/>
              <a:buNone/>
              <a:tabLst/>
              <a:defRPr/>
            </a:pPr>
            <a:endParaRPr lang="en-US" u="sng" dirty="0" smtClean="0"/>
          </a:p>
          <a:p>
            <a:r>
              <a:rPr lang="en-US" baseline="0" dirty="0" smtClean="0"/>
              <a:t>Then they stay right there, into adulthood, after injury, basically no matter what you do to them. </a:t>
            </a:r>
          </a:p>
          <a:p>
            <a:endParaRPr lang="en-US" baseline="0" dirty="0" smtClean="0"/>
          </a:p>
          <a:p>
            <a:r>
              <a:rPr lang="en-US" baseline="0" dirty="0" smtClean="0"/>
              <a:t>The</a:t>
            </a:r>
            <a:r>
              <a:rPr lang="en-US" u="sng" baseline="0" dirty="0"/>
              <a:t> </a:t>
            </a:r>
            <a:r>
              <a:rPr lang="en-US" u="sng" baseline="0" dirty="0" smtClean="0"/>
              <a:t>end result is embryonically </a:t>
            </a:r>
            <a:r>
              <a:rPr lang="en-US" u="sng" baseline="0" dirty="0" err="1" smtClean="0"/>
              <a:t>realted</a:t>
            </a:r>
            <a:r>
              <a:rPr lang="en-US" u="sng" baseline="0" dirty="0" smtClean="0"/>
              <a:t> wedges that you see here. It raises the important </a:t>
            </a:r>
            <a:r>
              <a:rPr lang="en-US" u="sng" baseline="0" dirty="0" err="1" smtClean="0"/>
              <a:t>possiilty</a:t>
            </a:r>
            <a:r>
              <a:rPr lang="en-US" u="sng" baseline="0" dirty="0" smtClean="0"/>
              <a:t> that astrocyte location is an important determinant of astrocyte heterogeneity. </a:t>
            </a:r>
            <a:endParaRPr lang="en-US" baseline="0" dirty="0" smtClean="0"/>
          </a:p>
        </p:txBody>
      </p:sp>
      <p:sp>
        <p:nvSpPr>
          <p:cNvPr id="4" name="Slide Number Placeholder 3"/>
          <p:cNvSpPr>
            <a:spLocks noGrp="1"/>
          </p:cNvSpPr>
          <p:nvPr>
            <p:ph type="sldNum" sz="quarter" idx="10"/>
          </p:nvPr>
        </p:nvSpPr>
        <p:spPr/>
        <p:txBody>
          <a:bodyPr/>
          <a:lstStyle/>
          <a:p>
            <a:fld id="{5D0E8015-7A21-5D4B-96BE-B48C89142503}" type="slidenum">
              <a:rPr lang="en-US" smtClean="0"/>
              <a:pPr/>
              <a:t>30</a:t>
            </a:fld>
            <a:endParaRPr lang="en-US"/>
          </a:p>
        </p:txBody>
      </p:sp>
    </p:spTree>
    <p:extLst>
      <p:ext uri="{BB962C8B-B14F-4D97-AF65-F5344CB8AC3E}">
        <p14:creationId xmlns:p14="http://schemas.microsoft.com/office/powerpoint/2010/main" val="2867978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Lest you think that astrocytes exist in discrete</a:t>
            </a:r>
            <a:r>
              <a:rPr lang="en-US" baseline="0" dirty="0" smtClean="0"/>
              <a:t> “wedges” all over the brain, I want to show you a different </a:t>
            </a:r>
            <a:r>
              <a:rPr lang="en-US" baseline="0" dirty="0" err="1" smtClean="0"/>
              <a:t>pictore</a:t>
            </a:r>
            <a:r>
              <a:rPr lang="en-US" baseline="0" dirty="0" smtClean="0"/>
              <a:t> of what this looks like from the perspective of a stem cell biologist. </a:t>
            </a:r>
          </a:p>
          <a:p>
            <a:endParaRPr lang="en-US" baseline="0" dirty="0" smtClean="0"/>
          </a:p>
          <a:p>
            <a:r>
              <a:rPr lang="en-US" dirty="0" smtClean="0"/>
              <a:t>A positional reminder of where the radial glia used to be</a:t>
            </a:r>
          </a:p>
          <a:p>
            <a:endParaRPr lang="en-US" dirty="0" smtClean="0"/>
          </a:p>
          <a:p>
            <a:r>
              <a:rPr lang="en-US" dirty="0" smtClean="0"/>
              <a:t>Their</a:t>
            </a:r>
            <a:r>
              <a:rPr lang="en-US" baseline="0" dirty="0" smtClean="0"/>
              <a:t> positional stability through developmental time.</a:t>
            </a:r>
            <a:endParaRPr lang="en-US" dirty="0"/>
          </a:p>
        </p:txBody>
      </p:sp>
      <p:sp>
        <p:nvSpPr>
          <p:cNvPr id="4" name="Slide Number Placeholder 3"/>
          <p:cNvSpPr>
            <a:spLocks noGrp="1"/>
          </p:cNvSpPr>
          <p:nvPr>
            <p:ph type="sldNum" sz="quarter" idx="10"/>
          </p:nvPr>
        </p:nvSpPr>
        <p:spPr/>
        <p:txBody>
          <a:bodyPr/>
          <a:lstStyle/>
          <a:p>
            <a:fld id="{5D0E8015-7A21-5D4B-96BE-B48C89142503}" type="slidenum">
              <a:rPr lang="en-US" smtClean="0"/>
              <a:pPr/>
              <a:t>33</a:t>
            </a:fld>
            <a:endParaRPr lang="en-US"/>
          </a:p>
        </p:txBody>
      </p:sp>
    </p:spTree>
    <p:extLst>
      <p:ext uri="{BB962C8B-B14F-4D97-AF65-F5344CB8AC3E}">
        <p14:creationId xmlns:p14="http://schemas.microsoft.com/office/powerpoint/2010/main" val="4210377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D67F03-5598-8849-AE8C-2F8E7532533C}" type="slidenum">
              <a:rPr lang="en-US" smtClean="0"/>
              <a:pPr/>
              <a:t>38</a:t>
            </a:fld>
            <a:endParaRPr lang="en-US"/>
          </a:p>
        </p:txBody>
      </p:sp>
    </p:spTree>
    <p:extLst>
      <p:ext uri="{BB962C8B-B14F-4D97-AF65-F5344CB8AC3E}">
        <p14:creationId xmlns:p14="http://schemas.microsoft.com/office/powerpoint/2010/main" val="947910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As</a:t>
            </a:r>
            <a:r>
              <a:rPr lang="en-US" b="1" baseline="0" dirty="0" smtClean="0"/>
              <a:t> I was starting my postdoc, a new idea about astrocyte development was beginning to emerge, David Anderson’s group, and Lily Jan’s group suggested that there were some conserved principles in astrocyte development that raise important new questions</a:t>
            </a:r>
          </a:p>
          <a:p>
            <a:endParaRPr lang="en-US" b="1" baseline="0" dirty="0" smtClean="0"/>
          </a:p>
          <a:p>
            <a:r>
              <a:rPr lang="en-US" baseline="0" dirty="0" smtClean="0"/>
              <a:t>It has been known for some time now how </a:t>
            </a:r>
            <a:r>
              <a:rPr lang="en-US" baseline="0" dirty="0" err="1" smtClean="0"/>
              <a:t>dorsoventral</a:t>
            </a:r>
            <a:r>
              <a:rPr lang="en-US" baseline="0" dirty="0" smtClean="0"/>
              <a:t> patterning gradients in the developing neural tube determine functional subtypes of interneurons, and that </a:t>
            </a:r>
            <a:r>
              <a:rPr lang="en-US" baseline="0" dirty="0" err="1" smtClean="0"/>
              <a:t>oligodendrocytes</a:t>
            </a:r>
            <a:r>
              <a:rPr lang="en-US" baseline="0" dirty="0" smtClean="0"/>
              <a:t> are born from specific </a:t>
            </a:r>
            <a:r>
              <a:rPr lang="en-US" baseline="0" dirty="0" err="1" smtClean="0"/>
              <a:t>dorsoventral</a:t>
            </a:r>
            <a:r>
              <a:rPr lang="en-US" baseline="0" dirty="0" smtClean="0"/>
              <a:t> domains, such as the </a:t>
            </a:r>
            <a:r>
              <a:rPr lang="en-US" baseline="0" dirty="0" err="1" smtClean="0"/>
              <a:t>pMN</a:t>
            </a:r>
            <a:r>
              <a:rPr lang="en-US" baseline="0" dirty="0" smtClean="0"/>
              <a:t> domain early in development.</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But what about astrocytes? astrocytes born from ventricular radial glial progenitors </a:t>
            </a:r>
            <a:r>
              <a:rPr lang="en-US" u="sng" baseline="0" dirty="0" smtClean="0"/>
              <a:t>migrate radially and proliferate locally.</a:t>
            </a:r>
          </a:p>
          <a:p>
            <a:pPr marL="0" marR="0" indent="0" algn="l" defTabSz="457200" rtl="0" eaLnBrk="1" fontAlgn="auto" latinLnBrk="0" hangingPunct="1">
              <a:lnSpc>
                <a:spcPct val="100000"/>
              </a:lnSpc>
              <a:spcBef>
                <a:spcPts val="0"/>
              </a:spcBef>
              <a:spcAft>
                <a:spcPts val="0"/>
              </a:spcAft>
              <a:buClrTx/>
              <a:buSzTx/>
              <a:buFontTx/>
              <a:buNone/>
              <a:tabLst/>
              <a:defRPr/>
            </a:pPr>
            <a:endParaRPr lang="en-US" u="sng" dirty="0" smtClean="0"/>
          </a:p>
          <a:p>
            <a:r>
              <a:rPr lang="en-US" baseline="0" dirty="0" smtClean="0"/>
              <a:t>Then they stay right there, into adulthood, after injury, basically no matter what you do to them. </a:t>
            </a:r>
          </a:p>
          <a:p>
            <a:endParaRPr lang="en-US" baseline="0" dirty="0" smtClean="0"/>
          </a:p>
          <a:p>
            <a:r>
              <a:rPr lang="en-US" baseline="0" dirty="0" smtClean="0"/>
              <a:t>The</a:t>
            </a:r>
            <a:r>
              <a:rPr lang="en-US" u="sng" baseline="0" dirty="0"/>
              <a:t> </a:t>
            </a:r>
            <a:r>
              <a:rPr lang="en-US" u="sng" baseline="0" dirty="0" smtClean="0"/>
              <a:t>end result is embryonically </a:t>
            </a:r>
            <a:r>
              <a:rPr lang="en-US" u="sng" baseline="0" dirty="0" err="1" smtClean="0"/>
              <a:t>realted</a:t>
            </a:r>
            <a:r>
              <a:rPr lang="en-US" u="sng" baseline="0" dirty="0" smtClean="0"/>
              <a:t> wedges that you see here. It raises the important </a:t>
            </a:r>
            <a:r>
              <a:rPr lang="en-US" u="sng" baseline="0" dirty="0" err="1" smtClean="0"/>
              <a:t>possiilty</a:t>
            </a:r>
            <a:r>
              <a:rPr lang="en-US" u="sng" baseline="0" dirty="0" smtClean="0"/>
              <a:t> that astrocyte location is an important determinant of astrocyte heterogeneity. </a:t>
            </a:r>
            <a:endParaRPr lang="en-US" baseline="0" dirty="0" smtClean="0"/>
          </a:p>
        </p:txBody>
      </p:sp>
      <p:sp>
        <p:nvSpPr>
          <p:cNvPr id="4" name="Slide Number Placeholder 3"/>
          <p:cNvSpPr>
            <a:spLocks noGrp="1"/>
          </p:cNvSpPr>
          <p:nvPr>
            <p:ph type="sldNum" sz="quarter" idx="10"/>
          </p:nvPr>
        </p:nvSpPr>
        <p:spPr/>
        <p:txBody>
          <a:bodyPr/>
          <a:lstStyle/>
          <a:p>
            <a:fld id="{5D0E8015-7A21-5D4B-96BE-B48C89142503}" type="slidenum">
              <a:rPr lang="en-US" smtClean="0"/>
              <a:pPr/>
              <a:t>43</a:t>
            </a:fld>
            <a:endParaRPr lang="en-US"/>
          </a:p>
        </p:txBody>
      </p:sp>
    </p:spTree>
    <p:extLst>
      <p:ext uri="{BB962C8B-B14F-4D97-AF65-F5344CB8AC3E}">
        <p14:creationId xmlns:p14="http://schemas.microsoft.com/office/powerpoint/2010/main" val="2867978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D67F03-5598-8849-AE8C-2F8E7532533C}" type="slidenum">
              <a:rPr lang="en-US" smtClean="0"/>
              <a:pPr/>
              <a:t>46</a:t>
            </a:fld>
            <a:endParaRPr lang="en-US"/>
          </a:p>
        </p:txBody>
      </p:sp>
    </p:spTree>
    <p:extLst>
      <p:ext uri="{BB962C8B-B14F-4D97-AF65-F5344CB8AC3E}">
        <p14:creationId xmlns:p14="http://schemas.microsoft.com/office/powerpoint/2010/main" val="947910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the circuit that I’ll be talking about. . . . </a:t>
            </a:r>
          </a:p>
          <a:p>
            <a:r>
              <a:rPr lang="en-US" baseline="0" dirty="0" smtClean="0"/>
              <a:t>As a psychiatrist, I’m very </a:t>
            </a:r>
            <a:r>
              <a:rPr lang="en-US" baseline="0" dirty="0" err="1" smtClean="0"/>
              <a:t>intersted</a:t>
            </a:r>
            <a:r>
              <a:rPr lang="en-US" baseline="0" dirty="0" smtClean="0"/>
              <a:t> in behavioral circuits, but to understand the </a:t>
            </a:r>
            <a:r>
              <a:rPr lang="en-US" baseline="0" dirty="0" err="1" smtClean="0"/>
              <a:t>molecularl</a:t>
            </a:r>
            <a:r>
              <a:rPr lang="en-US" baseline="0" dirty="0" smtClean="0"/>
              <a:t> interactions btw </a:t>
            </a:r>
            <a:r>
              <a:rPr lang="en-US" baseline="0" dirty="0" err="1" smtClean="0"/>
              <a:t>astros</a:t>
            </a:r>
            <a:r>
              <a:rPr lang="en-US" baseline="0" dirty="0" smtClean="0"/>
              <a:t> and neurons, I started with this simple and elegant one. </a:t>
            </a:r>
            <a:endParaRPr lang="en-US" dirty="0"/>
          </a:p>
        </p:txBody>
      </p:sp>
      <p:sp>
        <p:nvSpPr>
          <p:cNvPr id="4" name="Slide Number Placeholder 3"/>
          <p:cNvSpPr>
            <a:spLocks noGrp="1"/>
          </p:cNvSpPr>
          <p:nvPr>
            <p:ph type="sldNum" sz="quarter" idx="10"/>
          </p:nvPr>
        </p:nvSpPr>
        <p:spPr/>
        <p:txBody>
          <a:bodyPr/>
          <a:lstStyle/>
          <a:p>
            <a:fld id="{5D0E8015-7A21-5D4B-96BE-B48C89142503}" type="slidenum">
              <a:rPr lang="en-US" smtClean="0"/>
              <a:pPr/>
              <a:t>53</a:t>
            </a:fld>
            <a:endParaRPr lang="en-US"/>
          </a:p>
        </p:txBody>
      </p:sp>
    </p:spTree>
    <p:extLst>
      <p:ext uri="{BB962C8B-B14F-4D97-AF65-F5344CB8AC3E}">
        <p14:creationId xmlns:p14="http://schemas.microsoft.com/office/powerpoint/2010/main" val="3869586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a:t>
            </a:r>
            <a:r>
              <a:rPr lang="en-US" baseline="0" dirty="0" smtClean="0"/>
              <a:t> need the disease thing at the bottom. Spacer slide – this is an astrocyte </a:t>
            </a:r>
            <a:r>
              <a:rPr lang="en-US" baseline="0" dirty="0" err="1" smtClean="0"/>
              <a:t>penotype</a:t>
            </a:r>
            <a:r>
              <a:rPr lang="en-US" baseline="0" dirty="0" smtClean="0"/>
              <a:t>. – A SPACER (work on this transition). </a:t>
            </a:r>
            <a:endParaRPr lang="en-US" dirty="0"/>
          </a:p>
        </p:txBody>
      </p:sp>
      <p:sp>
        <p:nvSpPr>
          <p:cNvPr id="4" name="Slide Number Placeholder 3"/>
          <p:cNvSpPr>
            <a:spLocks noGrp="1"/>
          </p:cNvSpPr>
          <p:nvPr>
            <p:ph type="sldNum" sz="quarter" idx="10"/>
          </p:nvPr>
        </p:nvSpPr>
        <p:spPr/>
        <p:txBody>
          <a:bodyPr/>
          <a:lstStyle/>
          <a:p>
            <a:fld id="{5D0E8015-7A21-5D4B-96BE-B48C89142503}" type="slidenum">
              <a:rPr lang="en-US" smtClean="0"/>
              <a:pPr/>
              <a:t>55</a:t>
            </a:fld>
            <a:endParaRPr lang="en-US"/>
          </a:p>
        </p:txBody>
      </p:sp>
    </p:spTree>
    <p:extLst>
      <p:ext uri="{BB962C8B-B14F-4D97-AF65-F5344CB8AC3E}">
        <p14:creationId xmlns:p14="http://schemas.microsoft.com/office/powerpoint/2010/main" val="843514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 to start with</a:t>
            </a:r>
            <a:r>
              <a:rPr lang="en-US" baseline="0" dirty="0" smtClean="0"/>
              <a:t> what I see as a fundamental problem in neurobiology: The developing brain forms highly specific neural </a:t>
            </a:r>
            <a:r>
              <a:rPr lang="en-US" baseline="0" dirty="0" err="1" smtClean="0"/>
              <a:t>connctions</a:t>
            </a:r>
            <a:r>
              <a:rPr lang="en-US" baseline="0" dirty="0" smtClean="0"/>
              <a:t>, but also undergoes massive expansion while doing so. We know a lot about how positional molecules, axon guidance cues and the like, influence the very earliest stages of brain development, but how do those principles scale up in a growing brain. Is there a mechanism for </a:t>
            </a:r>
            <a:r>
              <a:rPr lang="en-US" baseline="0" dirty="0" err="1" smtClean="0"/>
              <a:t>mantaining</a:t>
            </a:r>
            <a:r>
              <a:rPr lang="en-US" baseline="0" dirty="0" smtClean="0"/>
              <a:t> this positional information?</a:t>
            </a:r>
            <a:endParaRPr lang="en-US" dirty="0"/>
          </a:p>
        </p:txBody>
      </p:sp>
      <p:sp>
        <p:nvSpPr>
          <p:cNvPr id="4" name="Slide Number Placeholder 3"/>
          <p:cNvSpPr>
            <a:spLocks noGrp="1"/>
          </p:cNvSpPr>
          <p:nvPr>
            <p:ph type="sldNum" sz="quarter" idx="10"/>
          </p:nvPr>
        </p:nvSpPr>
        <p:spPr/>
        <p:txBody>
          <a:bodyPr/>
          <a:lstStyle/>
          <a:p>
            <a:fld id="{5D0E8015-7A21-5D4B-96BE-B48C89142503}" type="slidenum">
              <a:rPr lang="en-US" smtClean="0"/>
              <a:pPr/>
              <a:t>56</a:t>
            </a:fld>
            <a:endParaRPr lang="en-US"/>
          </a:p>
        </p:txBody>
      </p:sp>
    </p:spTree>
    <p:extLst>
      <p:ext uri="{BB962C8B-B14F-4D97-AF65-F5344CB8AC3E}">
        <p14:creationId xmlns:p14="http://schemas.microsoft.com/office/powerpoint/2010/main" val="1127674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fact I was a bit surprised</a:t>
            </a:r>
            <a:r>
              <a:rPr lang="en-US" baseline="0" dirty="0" smtClean="0"/>
              <a:t> to see as a psychiatrist and neuroscientist, how intensely focused on neurons everyone </a:t>
            </a:r>
            <a:r>
              <a:rPr lang="en-US" baseline="0" dirty="0" err="1" smtClean="0"/>
              <a:t>seemd</a:t>
            </a:r>
            <a:r>
              <a:rPr lang="en-US" baseline="0" dirty="0" smtClean="0"/>
              <a:t> to be, at the expense of everything else. </a:t>
            </a:r>
            <a:endParaRPr lang="en-US" dirty="0"/>
          </a:p>
        </p:txBody>
      </p:sp>
      <p:sp>
        <p:nvSpPr>
          <p:cNvPr id="4" name="Slide Number Placeholder 3"/>
          <p:cNvSpPr>
            <a:spLocks noGrp="1"/>
          </p:cNvSpPr>
          <p:nvPr>
            <p:ph type="sldNum" sz="quarter" idx="10"/>
          </p:nvPr>
        </p:nvSpPr>
        <p:spPr/>
        <p:txBody>
          <a:bodyPr/>
          <a:lstStyle/>
          <a:p>
            <a:fld id="{5D0E8015-7A21-5D4B-96BE-B48C89142503}" type="slidenum">
              <a:rPr lang="en-US" smtClean="0"/>
              <a:pPr/>
              <a:t>2</a:t>
            </a:fld>
            <a:endParaRPr lang="en-US"/>
          </a:p>
        </p:txBody>
      </p:sp>
    </p:spTree>
    <p:extLst>
      <p:ext uri="{BB962C8B-B14F-4D97-AF65-F5344CB8AC3E}">
        <p14:creationId xmlns:p14="http://schemas.microsoft.com/office/powerpoint/2010/main" val="2788040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0E8015-7A21-5D4B-96BE-B48C89142503}" type="slidenum">
              <a:rPr lang="en-US" smtClean="0"/>
              <a:pPr/>
              <a:t>58</a:t>
            </a:fld>
            <a:endParaRPr lang="en-US"/>
          </a:p>
        </p:txBody>
      </p:sp>
    </p:spTree>
    <p:extLst>
      <p:ext uri="{BB962C8B-B14F-4D97-AF65-F5344CB8AC3E}">
        <p14:creationId xmlns:p14="http://schemas.microsoft.com/office/powerpoint/2010/main" val="2753138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from a review by Tom </a:t>
            </a:r>
            <a:r>
              <a:rPr lang="en-US" dirty="0" err="1" smtClean="0"/>
              <a:t>Insel</a:t>
            </a:r>
            <a:r>
              <a:rPr lang="en-US" dirty="0" smtClean="0"/>
              <a:t>, the chair of NIMH, you are looking at a rough schematic of </a:t>
            </a:r>
            <a:r>
              <a:rPr lang="en-US" baseline="0" dirty="0" smtClean="0"/>
              <a:t>human brain development over the first 25 years of life.  Neuronal proliferation, migration, </a:t>
            </a:r>
            <a:r>
              <a:rPr lang="en-US" baseline="0" dirty="0" err="1" smtClean="0"/>
              <a:t>arborization</a:t>
            </a:r>
            <a:r>
              <a:rPr lang="en-US" baseline="0" dirty="0" smtClean="0"/>
              <a:t> and synaptogenesis. Yet through most of these major neuronal milestones, from </a:t>
            </a:r>
            <a:r>
              <a:rPr lang="en-US" baseline="0" dirty="0" err="1" smtClean="0"/>
              <a:t>midgestation</a:t>
            </a:r>
            <a:r>
              <a:rPr lang="en-US" baseline="0" dirty="0" smtClean="0"/>
              <a:t> </a:t>
            </a:r>
            <a:r>
              <a:rPr lang="en-US" baseline="0" dirty="0" err="1" smtClean="0"/>
              <a:t>onewards</a:t>
            </a:r>
            <a:r>
              <a:rPr lang="en-US" baseline="0" dirty="0" smtClean="0"/>
              <a:t>, glial cells are a major feature of the landscape. Thus, to my mind, glial cells are important because they may help modulate this critical developmental </a:t>
            </a:r>
            <a:r>
              <a:rPr lang="en-US" baseline="0" dirty="0" err="1" smtClean="0"/>
              <a:t>peirod</a:t>
            </a:r>
            <a:r>
              <a:rPr lang="en-US" baseline="0" dirty="0" smtClean="0"/>
              <a:t>, but also because they are more proliferative, and likely , more plastic than terminally differentiated neurons. </a:t>
            </a:r>
            <a:endParaRPr lang="en-US" dirty="0"/>
          </a:p>
        </p:txBody>
      </p:sp>
      <p:sp>
        <p:nvSpPr>
          <p:cNvPr id="4" name="Slide Number Placeholder 3"/>
          <p:cNvSpPr>
            <a:spLocks noGrp="1"/>
          </p:cNvSpPr>
          <p:nvPr>
            <p:ph type="sldNum" sz="quarter" idx="10"/>
          </p:nvPr>
        </p:nvSpPr>
        <p:spPr/>
        <p:txBody>
          <a:bodyPr/>
          <a:lstStyle/>
          <a:p>
            <a:fld id="{5D0E8015-7A21-5D4B-96BE-B48C89142503}" type="slidenum">
              <a:rPr lang="en-US" smtClean="0"/>
              <a:pPr/>
              <a:t>3</a:t>
            </a:fld>
            <a:endParaRPr lang="en-US"/>
          </a:p>
        </p:txBody>
      </p:sp>
    </p:spTree>
    <p:extLst>
      <p:ext uri="{BB962C8B-B14F-4D97-AF65-F5344CB8AC3E}">
        <p14:creationId xmlns:p14="http://schemas.microsoft.com/office/powerpoint/2010/main" val="43206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happy to say</a:t>
            </a:r>
            <a:r>
              <a:rPr lang="en-US" baseline="0" dirty="0" smtClean="0"/>
              <a:t> that over the past 10 years that viewpoint is gradually changing, as glial cells, </a:t>
            </a:r>
            <a:r>
              <a:rPr lang="en-US" baseline="0" dirty="0" err="1" smtClean="0"/>
              <a:t>particularaly</a:t>
            </a:r>
            <a:r>
              <a:rPr lang="en-US" baseline="0" dirty="0" smtClean="0"/>
              <a:t> astrocytes, have been shown to have multiple roles in development and disease. Much remains to be done to bring these two sides of the question together.</a:t>
            </a:r>
          </a:p>
          <a:p>
            <a:r>
              <a:rPr lang="en-US" baseline="0" dirty="0" smtClean="0"/>
              <a:t>----- Meeting Notes (4/30/14 18:18) -----</a:t>
            </a:r>
          </a:p>
          <a:p>
            <a:r>
              <a:rPr lang="en-US" baseline="0" dirty="0" smtClean="0"/>
              <a:t>and yet I would argue that we don't know enough about normal astrocyte development to understand what is going wrong in disease. we know 'they must be doing something'</a:t>
            </a:r>
            <a:endParaRPr lang="en-US" dirty="0"/>
          </a:p>
        </p:txBody>
      </p:sp>
      <p:sp>
        <p:nvSpPr>
          <p:cNvPr id="4" name="Slide Number Placeholder 3"/>
          <p:cNvSpPr>
            <a:spLocks noGrp="1"/>
          </p:cNvSpPr>
          <p:nvPr>
            <p:ph type="sldNum" sz="quarter" idx="10"/>
          </p:nvPr>
        </p:nvSpPr>
        <p:spPr/>
        <p:txBody>
          <a:bodyPr/>
          <a:lstStyle/>
          <a:p>
            <a:fld id="{5D0E8015-7A21-5D4B-96BE-B48C89142503}" type="slidenum">
              <a:rPr lang="en-US" smtClean="0"/>
              <a:pPr/>
              <a:t>4</a:t>
            </a:fld>
            <a:endParaRPr lang="en-US"/>
          </a:p>
        </p:txBody>
      </p:sp>
    </p:spTree>
    <p:extLst>
      <p:ext uri="{BB962C8B-B14F-4D97-AF65-F5344CB8AC3E}">
        <p14:creationId xmlns:p14="http://schemas.microsoft.com/office/powerpoint/2010/main" val="3114337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fact, while many important observations have been made in lower organisms,</a:t>
            </a:r>
            <a:r>
              <a:rPr lang="en-US" baseline="0" dirty="0" smtClean="0"/>
              <a:t> it is worthwhile to note that the ratio of astrocytes/neurons has </a:t>
            </a:r>
            <a:r>
              <a:rPr lang="en-US" baseline="0" smtClean="0"/>
              <a:t>increased progressively, </a:t>
            </a:r>
            <a:endParaRPr lang="en-US"/>
          </a:p>
        </p:txBody>
      </p:sp>
      <p:sp>
        <p:nvSpPr>
          <p:cNvPr id="4" name="Slide Number Placeholder 3"/>
          <p:cNvSpPr>
            <a:spLocks noGrp="1"/>
          </p:cNvSpPr>
          <p:nvPr>
            <p:ph type="sldNum" sz="quarter" idx="10"/>
          </p:nvPr>
        </p:nvSpPr>
        <p:spPr/>
        <p:txBody>
          <a:bodyPr/>
          <a:lstStyle/>
          <a:p>
            <a:fld id="{5D0E8015-7A21-5D4B-96BE-B48C89142503}" type="slidenum">
              <a:rPr lang="en-US" smtClean="0"/>
              <a:pPr/>
              <a:t>5</a:t>
            </a:fld>
            <a:endParaRPr lang="en-US"/>
          </a:p>
        </p:txBody>
      </p:sp>
    </p:spTree>
    <p:extLst>
      <p:ext uri="{BB962C8B-B14F-4D97-AF65-F5344CB8AC3E}">
        <p14:creationId xmlns:p14="http://schemas.microsoft.com/office/powerpoint/2010/main" val="1306438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happy to say</a:t>
            </a:r>
            <a:r>
              <a:rPr lang="en-US" baseline="0" dirty="0" smtClean="0"/>
              <a:t> that over the past 10 years that viewpoint is gradually changing, as glial cells, </a:t>
            </a:r>
            <a:r>
              <a:rPr lang="en-US" baseline="0" dirty="0" err="1" smtClean="0"/>
              <a:t>particularaly</a:t>
            </a:r>
            <a:r>
              <a:rPr lang="en-US" baseline="0" dirty="0" smtClean="0"/>
              <a:t> astrocytes, have been shown to have multiple roles in development and disease. Much remains to be done to bring these two sides of the question together.</a:t>
            </a:r>
          </a:p>
          <a:p>
            <a:r>
              <a:rPr lang="en-US" baseline="0" dirty="0" smtClean="0"/>
              <a:t>----- Meeting Notes (4/30/14 18:18) -----</a:t>
            </a:r>
          </a:p>
          <a:p>
            <a:r>
              <a:rPr lang="en-US" baseline="0" dirty="0" smtClean="0"/>
              <a:t>and yet I would argue that we don't know enough about normal astrocyte development to understand what is going wrong in disease. we know 'they must be doing something'</a:t>
            </a:r>
            <a:endParaRPr lang="en-US" dirty="0"/>
          </a:p>
        </p:txBody>
      </p:sp>
      <p:sp>
        <p:nvSpPr>
          <p:cNvPr id="4" name="Slide Number Placeholder 3"/>
          <p:cNvSpPr>
            <a:spLocks noGrp="1"/>
          </p:cNvSpPr>
          <p:nvPr>
            <p:ph type="sldNum" sz="quarter" idx="10"/>
          </p:nvPr>
        </p:nvSpPr>
        <p:spPr/>
        <p:txBody>
          <a:bodyPr/>
          <a:lstStyle/>
          <a:p>
            <a:fld id="{5D0E8015-7A21-5D4B-96BE-B48C89142503}" type="slidenum">
              <a:rPr lang="en-US" smtClean="0"/>
              <a:pPr/>
              <a:t>9</a:t>
            </a:fld>
            <a:endParaRPr lang="en-US"/>
          </a:p>
        </p:txBody>
      </p:sp>
    </p:spTree>
    <p:extLst>
      <p:ext uri="{BB962C8B-B14F-4D97-AF65-F5344CB8AC3E}">
        <p14:creationId xmlns:p14="http://schemas.microsoft.com/office/powerpoint/2010/main" val="3114337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D67F03-5598-8849-AE8C-2F8E7532533C}" type="slidenum">
              <a:rPr lang="en-US" smtClean="0"/>
              <a:pPr/>
              <a:t>15</a:t>
            </a:fld>
            <a:endParaRPr lang="en-US"/>
          </a:p>
        </p:txBody>
      </p:sp>
    </p:spTree>
    <p:extLst>
      <p:ext uri="{BB962C8B-B14F-4D97-AF65-F5344CB8AC3E}">
        <p14:creationId xmlns:p14="http://schemas.microsoft.com/office/powerpoint/2010/main" val="947910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7A486A-6736-E34C-BF07-48C0EABDF9E2}" type="slidenum">
              <a:rPr lang="en-US"/>
              <a:pPr/>
              <a:t>17</a:t>
            </a:fld>
            <a:endParaRPr lang="en-US"/>
          </a:p>
        </p:txBody>
      </p:sp>
      <p:sp>
        <p:nvSpPr>
          <p:cNvPr id="493570" name="Rectangle 2"/>
          <p:cNvSpPr>
            <a:spLocks noGrp="1" noRot="1" noChangeAspect="1" noChangeArrowheads="1" noTextEdit="1"/>
          </p:cNvSpPr>
          <p:nvPr>
            <p:ph type="sldImg"/>
          </p:nvPr>
        </p:nvSpPr>
        <p:spPr bwMode="auto">
          <a:xfrm>
            <a:off x="1282700" y="457200"/>
            <a:ext cx="3759200" cy="2819400"/>
          </a:xfrm>
          <a:prstGeom prst="rect">
            <a:avLst/>
          </a:prstGeom>
          <a:solidFill>
            <a:srgbClr val="FFFFFF"/>
          </a:solidFill>
          <a:ln>
            <a:solidFill>
              <a:srgbClr val="000000"/>
            </a:solidFill>
            <a:miter lim="800000"/>
            <a:headEnd/>
            <a:tailEnd/>
          </a:ln>
        </p:spPr>
      </p:sp>
      <p:sp>
        <p:nvSpPr>
          <p:cNvPr id="493571" name="Rectangle 3"/>
          <p:cNvSpPr>
            <a:spLocks noGrp="1" noChangeArrowheads="1"/>
          </p:cNvSpPr>
          <p:nvPr>
            <p:ph type="body" idx="1"/>
          </p:nvPr>
        </p:nvSpPr>
        <p:spPr bwMode="auto">
          <a:xfrm>
            <a:off x="304800" y="3505200"/>
            <a:ext cx="6172200" cy="48006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Just</a:t>
            </a:r>
            <a:r>
              <a:rPr lang="en-US" baseline="0" dirty="0" smtClean="0"/>
              <a:t> to give a little background on where I am coming from as a neuroscientist, in my </a:t>
            </a:r>
            <a:r>
              <a:rPr lang="en-US" baseline="0" dirty="0" err="1" smtClean="0"/>
              <a:t>phd</a:t>
            </a:r>
            <a:r>
              <a:rPr lang="en-US" baseline="0" dirty="0" smtClean="0"/>
              <a:t> I studied CNS stem cells and Identified a genetic pathway regulates their decision to self renew (make more stem cells) vs. generating differentiated progeny. This pathway operates throughout the lifespan and its eventual decline is associated with the decreased regenerative capacity of aged stem cells. </a:t>
            </a:r>
            <a:endParaRPr lang="en-US" dirty="0"/>
          </a:p>
        </p:txBody>
      </p:sp>
    </p:spTree>
    <p:extLst>
      <p:ext uri="{BB962C8B-B14F-4D97-AF65-F5344CB8AC3E}">
        <p14:creationId xmlns:p14="http://schemas.microsoft.com/office/powerpoint/2010/main" val="3124412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0E8015-7A21-5D4B-96BE-B48C89142503}" type="slidenum">
              <a:rPr lang="en-US" smtClean="0"/>
              <a:pPr/>
              <a:t>20</a:t>
            </a:fld>
            <a:endParaRPr lang="en-US"/>
          </a:p>
        </p:txBody>
      </p:sp>
    </p:spTree>
    <p:extLst>
      <p:ext uri="{BB962C8B-B14F-4D97-AF65-F5344CB8AC3E}">
        <p14:creationId xmlns:p14="http://schemas.microsoft.com/office/powerpoint/2010/main" val="1179040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C777F5-665D-4243-870F-9B71A9D668CF}" type="datetimeFigureOut">
              <a:rPr lang="en-US" smtClean="0"/>
              <a:pPr/>
              <a:t>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823BEB-F6F4-0F4C-B8A7-0AC62DF396C6}" type="slidenum">
              <a:rPr lang="en-US" smtClean="0"/>
              <a:pPr/>
              <a:t>‹#›</a:t>
            </a:fld>
            <a:endParaRPr lang="en-US"/>
          </a:p>
        </p:txBody>
      </p:sp>
    </p:spTree>
    <p:extLst>
      <p:ext uri="{BB962C8B-B14F-4D97-AF65-F5344CB8AC3E}">
        <p14:creationId xmlns:p14="http://schemas.microsoft.com/office/powerpoint/2010/main" val="358610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C777F5-665D-4243-870F-9B71A9D668CF}" type="datetimeFigureOut">
              <a:rPr lang="en-US" smtClean="0"/>
              <a:pPr/>
              <a:t>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823BEB-F6F4-0F4C-B8A7-0AC62DF396C6}" type="slidenum">
              <a:rPr lang="en-US" smtClean="0"/>
              <a:pPr/>
              <a:t>‹#›</a:t>
            </a:fld>
            <a:endParaRPr lang="en-US"/>
          </a:p>
        </p:txBody>
      </p:sp>
    </p:spTree>
    <p:extLst>
      <p:ext uri="{BB962C8B-B14F-4D97-AF65-F5344CB8AC3E}">
        <p14:creationId xmlns:p14="http://schemas.microsoft.com/office/powerpoint/2010/main" val="4187948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C777F5-665D-4243-870F-9B71A9D668CF}" type="datetimeFigureOut">
              <a:rPr lang="en-US" smtClean="0"/>
              <a:pPr/>
              <a:t>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823BEB-F6F4-0F4C-B8A7-0AC62DF396C6}" type="slidenum">
              <a:rPr lang="en-US" smtClean="0"/>
              <a:pPr/>
              <a:t>‹#›</a:t>
            </a:fld>
            <a:endParaRPr lang="en-US"/>
          </a:p>
        </p:txBody>
      </p:sp>
    </p:spTree>
    <p:extLst>
      <p:ext uri="{BB962C8B-B14F-4D97-AF65-F5344CB8AC3E}">
        <p14:creationId xmlns:p14="http://schemas.microsoft.com/office/powerpoint/2010/main" val="3210259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C777F5-665D-4243-870F-9B71A9D668CF}" type="datetimeFigureOut">
              <a:rPr lang="en-US" smtClean="0"/>
              <a:pPr/>
              <a:t>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823BEB-F6F4-0F4C-B8A7-0AC62DF396C6}" type="slidenum">
              <a:rPr lang="en-US" smtClean="0"/>
              <a:pPr/>
              <a:t>‹#›</a:t>
            </a:fld>
            <a:endParaRPr lang="en-US"/>
          </a:p>
        </p:txBody>
      </p:sp>
    </p:spTree>
    <p:extLst>
      <p:ext uri="{BB962C8B-B14F-4D97-AF65-F5344CB8AC3E}">
        <p14:creationId xmlns:p14="http://schemas.microsoft.com/office/powerpoint/2010/main" val="83791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C777F5-665D-4243-870F-9B71A9D668CF}" type="datetimeFigureOut">
              <a:rPr lang="en-US" smtClean="0"/>
              <a:pPr/>
              <a:t>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823BEB-F6F4-0F4C-B8A7-0AC62DF396C6}" type="slidenum">
              <a:rPr lang="en-US" smtClean="0"/>
              <a:pPr/>
              <a:t>‹#›</a:t>
            </a:fld>
            <a:endParaRPr lang="en-US"/>
          </a:p>
        </p:txBody>
      </p:sp>
    </p:spTree>
    <p:extLst>
      <p:ext uri="{BB962C8B-B14F-4D97-AF65-F5344CB8AC3E}">
        <p14:creationId xmlns:p14="http://schemas.microsoft.com/office/powerpoint/2010/main" val="3542031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C777F5-665D-4243-870F-9B71A9D668CF}" type="datetimeFigureOut">
              <a:rPr lang="en-US" smtClean="0"/>
              <a:pPr/>
              <a:t>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823BEB-F6F4-0F4C-B8A7-0AC62DF396C6}" type="slidenum">
              <a:rPr lang="en-US" smtClean="0"/>
              <a:pPr/>
              <a:t>‹#›</a:t>
            </a:fld>
            <a:endParaRPr lang="en-US"/>
          </a:p>
        </p:txBody>
      </p:sp>
    </p:spTree>
    <p:extLst>
      <p:ext uri="{BB962C8B-B14F-4D97-AF65-F5344CB8AC3E}">
        <p14:creationId xmlns:p14="http://schemas.microsoft.com/office/powerpoint/2010/main" val="3622649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C777F5-665D-4243-870F-9B71A9D668CF}" type="datetimeFigureOut">
              <a:rPr lang="en-US" smtClean="0"/>
              <a:pPr/>
              <a:t>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823BEB-F6F4-0F4C-B8A7-0AC62DF396C6}" type="slidenum">
              <a:rPr lang="en-US" smtClean="0"/>
              <a:pPr/>
              <a:t>‹#›</a:t>
            </a:fld>
            <a:endParaRPr lang="en-US"/>
          </a:p>
        </p:txBody>
      </p:sp>
    </p:spTree>
    <p:extLst>
      <p:ext uri="{BB962C8B-B14F-4D97-AF65-F5344CB8AC3E}">
        <p14:creationId xmlns:p14="http://schemas.microsoft.com/office/powerpoint/2010/main" val="1216898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C777F5-665D-4243-870F-9B71A9D668CF}" type="datetimeFigureOut">
              <a:rPr lang="en-US" smtClean="0"/>
              <a:pPr/>
              <a:t>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823BEB-F6F4-0F4C-B8A7-0AC62DF396C6}" type="slidenum">
              <a:rPr lang="en-US" smtClean="0"/>
              <a:pPr/>
              <a:t>‹#›</a:t>
            </a:fld>
            <a:endParaRPr lang="en-US"/>
          </a:p>
        </p:txBody>
      </p:sp>
    </p:spTree>
    <p:extLst>
      <p:ext uri="{BB962C8B-B14F-4D97-AF65-F5344CB8AC3E}">
        <p14:creationId xmlns:p14="http://schemas.microsoft.com/office/powerpoint/2010/main" val="2202768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C777F5-665D-4243-870F-9B71A9D668CF}" type="datetimeFigureOut">
              <a:rPr lang="en-US" smtClean="0"/>
              <a:pPr/>
              <a:t>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823BEB-F6F4-0F4C-B8A7-0AC62DF396C6}" type="slidenum">
              <a:rPr lang="en-US" smtClean="0"/>
              <a:pPr/>
              <a:t>‹#›</a:t>
            </a:fld>
            <a:endParaRPr lang="en-US"/>
          </a:p>
        </p:txBody>
      </p:sp>
    </p:spTree>
    <p:extLst>
      <p:ext uri="{BB962C8B-B14F-4D97-AF65-F5344CB8AC3E}">
        <p14:creationId xmlns:p14="http://schemas.microsoft.com/office/powerpoint/2010/main" val="2770456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C777F5-665D-4243-870F-9B71A9D668CF}" type="datetimeFigureOut">
              <a:rPr lang="en-US" smtClean="0"/>
              <a:pPr/>
              <a:t>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823BEB-F6F4-0F4C-B8A7-0AC62DF396C6}" type="slidenum">
              <a:rPr lang="en-US" smtClean="0"/>
              <a:pPr/>
              <a:t>‹#›</a:t>
            </a:fld>
            <a:endParaRPr lang="en-US"/>
          </a:p>
        </p:txBody>
      </p:sp>
    </p:spTree>
    <p:extLst>
      <p:ext uri="{BB962C8B-B14F-4D97-AF65-F5344CB8AC3E}">
        <p14:creationId xmlns:p14="http://schemas.microsoft.com/office/powerpoint/2010/main" val="231529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C777F5-665D-4243-870F-9B71A9D668CF}" type="datetimeFigureOut">
              <a:rPr lang="en-US" smtClean="0"/>
              <a:pPr/>
              <a:t>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823BEB-F6F4-0F4C-B8A7-0AC62DF396C6}" type="slidenum">
              <a:rPr lang="en-US" smtClean="0"/>
              <a:pPr/>
              <a:t>‹#›</a:t>
            </a:fld>
            <a:endParaRPr lang="en-US"/>
          </a:p>
        </p:txBody>
      </p:sp>
    </p:spTree>
    <p:extLst>
      <p:ext uri="{BB962C8B-B14F-4D97-AF65-F5344CB8AC3E}">
        <p14:creationId xmlns:p14="http://schemas.microsoft.com/office/powerpoint/2010/main" val="3010532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50000"/>
              </a:schemeClr>
            </a:gs>
            <a:gs pos="68000">
              <a:schemeClr val="accent1">
                <a:lumMod val="75000"/>
              </a:schemeClr>
            </a:gs>
            <a:gs pos="100000">
              <a:schemeClr val="tx2">
                <a:lumMod val="50000"/>
              </a:schemeClr>
            </a:gs>
          </a:gsLst>
          <a:lin ang="162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C777F5-665D-4243-870F-9B71A9D668CF}" type="datetimeFigureOut">
              <a:rPr lang="en-US" smtClean="0"/>
              <a:pPr/>
              <a:t>1/4/2017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823BEB-F6F4-0F4C-B8A7-0AC62DF396C6}" type="slidenum">
              <a:rPr lang="en-US" smtClean="0"/>
              <a:pPr/>
              <a:t>‹#›</a:t>
            </a:fld>
            <a:endParaRPr lang="en-US"/>
          </a:p>
        </p:txBody>
      </p:sp>
    </p:spTree>
    <p:extLst>
      <p:ext uri="{BB962C8B-B14F-4D97-AF65-F5344CB8AC3E}">
        <p14:creationId xmlns:p14="http://schemas.microsoft.com/office/powerpoint/2010/main" val="1473816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5.jp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34.jpe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88.png"/><Relationship Id="rId4" Type="http://schemas.openxmlformats.org/officeDocument/2006/relationships/image" Target="../media/image87.png"/></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600" y="314326"/>
            <a:ext cx="8940800" cy="2344207"/>
          </a:xfrm>
        </p:spPr>
        <p:txBody>
          <a:bodyPr>
            <a:normAutofit/>
          </a:bodyPr>
          <a:lstStyle/>
          <a:p>
            <a:r>
              <a:rPr lang="en-US" b="1" dirty="0" smtClean="0">
                <a:solidFill>
                  <a:srgbClr val="FFFFFF"/>
                </a:solidFill>
              </a:rPr>
              <a:t>Astrocyte</a:t>
            </a:r>
            <a:r>
              <a:rPr lang="en-US" b="1" dirty="0">
                <a:solidFill>
                  <a:srgbClr val="FFFFFF"/>
                </a:solidFill>
              </a:rPr>
              <a:t> </a:t>
            </a:r>
            <a:r>
              <a:rPr lang="en-US" b="1" dirty="0" smtClean="0">
                <a:solidFill>
                  <a:srgbClr val="FFFFFF"/>
                </a:solidFill>
              </a:rPr>
              <a:t>development and diversity</a:t>
            </a:r>
            <a:r>
              <a:rPr lang="en-US" b="1" smtClean="0">
                <a:solidFill>
                  <a:srgbClr val="FFFFFF"/>
                </a:solidFill>
              </a:rPr>
              <a:t/>
            </a:r>
            <a:br>
              <a:rPr lang="en-US" b="1" smtClean="0">
                <a:solidFill>
                  <a:srgbClr val="FFFFFF"/>
                </a:solidFill>
              </a:rPr>
            </a:br>
            <a:r>
              <a:rPr lang="en-US" b="1" smtClean="0">
                <a:solidFill>
                  <a:srgbClr val="FFFFFF"/>
                </a:solidFill>
              </a:rPr>
              <a:t>NS201B</a:t>
            </a:r>
            <a:br>
              <a:rPr lang="en-US" b="1" smtClean="0">
                <a:solidFill>
                  <a:srgbClr val="FFFFFF"/>
                </a:solidFill>
              </a:rPr>
            </a:br>
            <a:r>
              <a:rPr lang="en-US" b="1" smtClean="0">
                <a:solidFill>
                  <a:srgbClr val="FFFFFF"/>
                </a:solidFill>
              </a:rPr>
              <a:t>December 4, 2015</a:t>
            </a:r>
            <a:endParaRPr lang="en-US" b="1" dirty="0">
              <a:solidFill>
                <a:srgbClr val="FFFFFF"/>
              </a:solidFill>
            </a:endParaRPr>
          </a:p>
        </p:txBody>
      </p:sp>
      <p:sp>
        <p:nvSpPr>
          <p:cNvPr id="3" name="Subtitle 2"/>
          <p:cNvSpPr>
            <a:spLocks noGrp="1"/>
          </p:cNvSpPr>
          <p:nvPr>
            <p:ph type="subTitle" idx="1"/>
          </p:nvPr>
        </p:nvSpPr>
        <p:spPr>
          <a:xfrm>
            <a:off x="-457201" y="2813800"/>
            <a:ext cx="6426200" cy="1872688"/>
          </a:xfrm>
        </p:spPr>
        <p:txBody>
          <a:bodyPr>
            <a:noAutofit/>
          </a:bodyPr>
          <a:lstStyle/>
          <a:p>
            <a:pPr>
              <a:spcBef>
                <a:spcPts val="0"/>
              </a:spcBef>
            </a:pPr>
            <a:r>
              <a:rPr lang="en-US" sz="2400" b="1" u="sng" dirty="0" smtClean="0">
                <a:solidFill>
                  <a:srgbClr val="FFFFFF"/>
                </a:solidFill>
              </a:rPr>
              <a:t>Anna Victoria Molofsky MD PhD</a:t>
            </a:r>
            <a:endParaRPr lang="en-US" sz="2400" b="1" u="sng" dirty="0">
              <a:solidFill>
                <a:srgbClr val="FFFFFF"/>
              </a:solidFill>
            </a:endParaRPr>
          </a:p>
          <a:p>
            <a:pPr>
              <a:lnSpc>
                <a:spcPct val="90000"/>
              </a:lnSpc>
              <a:spcBef>
                <a:spcPts val="0"/>
              </a:spcBef>
            </a:pPr>
            <a:r>
              <a:rPr lang="en-US" sz="2400" b="1" dirty="0" smtClean="0">
                <a:solidFill>
                  <a:srgbClr val="FFFFFF"/>
                </a:solidFill>
              </a:rPr>
              <a:t>Assistant Professor</a:t>
            </a:r>
            <a:endParaRPr lang="en-US" sz="2400" b="1" dirty="0">
              <a:solidFill>
                <a:srgbClr val="FFFFFF"/>
              </a:solidFill>
            </a:endParaRPr>
          </a:p>
          <a:p>
            <a:pPr>
              <a:lnSpc>
                <a:spcPct val="90000"/>
              </a:lnSpc>
              <a:spcBef>
                <a:spcPts val="0"/>
              </a:spcBef>
            </a:pPr>
            <a:r>
              <a:rPr lang="en-US" sz="2400" b="1" dirty="0" smtClean="0">
                <a:solidFill>
                  <a:srgbClr val="FFFFFF"/>
                </a:solidFill>
              </a:rPr>
              <a:t> Department of Psychiatry</a:t>
            </a:r>
          </a:p>
          <a:p>
            <a:pPr>
              <a:lnSpc>
                <a:spcPct val="90000"/>
              </a:lnSpc>
              <a:spcBef>
                <a:spcPts val="0"/>
              </a:spcBef>
            </a:pPr>
            <a:r>
              <a:rPr lang="en-US" sz="2400" b="1" dirty="0" smtClean="0">
                <a:solidFill>
                  <a:srgbClr val="FFFFFF"/>
                </a:solidFill>
              </a:rPr>
              <a:t>University of California San Francisco</a:t>
            </a:r>
          </a:p>
          <a:p>
            <a:endParaRPr lang="en-US" sz="2400" b="1" dirty="0">
              <a:solidFill>
                <a:srgbClr val="FFFFFF"/>
              </a:solidFill>
            </a:endParaRPr>
          </a:p>
        </p:txBody>
      </p:sp>
      <p:pic>
        <p:nvPicPr>
          <p:cNvPr id="4" name="Picture 3" descr="2009.1207 uc seal, white on 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153" y="4547037"/>
            <a:ext cx="2010335" cy="2053725"/>
          </a:xfrm>
          <a:prstGeom prst="rect">
            <a:avLst/>
          </a:prstGeom>
        </p:spPr>
      </p:pic>
      <p:pic>
        <p:nvPicPr>
          <p:cNvPr id="7" name="Picture 6" descr="Astro_Cover_v1_cocultureB.tif"/>
          <p:cNvPicPr>
            <a:picLocks noChangeAspect="1"/>
          </p:cNvPicPr>
          <p:nvPr/>
        </p:nvPicPr>
        <p:blipFill rotWithShape="1">
          <a:blip r:embed="rId4">
            <a:extLst>
              <a:ext uri="{28A0092B-C50C-407E-A947-70E740481C1C}">
                <a14:useLocalDpi xmlns:a14="http://schemas.microsoft.com/office/drawing/2010/main" val="0"/>
              </a:ext>
            </a:extLst>
          </a:blip>
          <a:srcRect l="6226" t="3882" r="4969" b="6002"/>
          <a:stretch/>
        </p:blipFill>
        <p:spPr>
          <a:xfrm>
            <a:off x="5513294" y="2779805"/>
            <a:ext cx="3137647" cy="3600824"/>
          </a:xfrm>
          <a:prstGeom prst="rect">
            <a:avLst/>
          </a:prstGeom>
        </p:spPr>
      </p:pic>
    </p:spTree>
    <p:extLst>
      <p:ext uri="{BB962C8B-B14F-4D97-AF65-F5344CB8AC3E}">
        <p14:creationId xmlns:p14="http://schemas.microsoft.com/office/powerpoint/2010/main" val="2913467320"/>
      </p:ext>
    </p:extLst>
  </p:cSld>
  <p:clrMapOvr>
    <a:masterClrMapping/>
  </p:clrMapOvr>
  <mc:AlternateContent xmlns:mc="http://schemas.openxmlformats.org/markup-compatibility/2006" xmlns:p14="http://schemas.microsoft.com/office/powerpoint/2010/main">
    <mc:Choice Requires="p14">
      <p:transition spd="slow" p14:dur="2000" advTm="3759"/>
    </mc:Choice>
    <mc:Fallback xmlns="" xmlns:mv="urn:schemas-microsoft-com:mac:vml">
      <p:transition spd="slow" advTm="375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0251"/>
          </a:xfrm>
        </p:spPr>
        <p:txBody>
          <a:bodyPr>
            <a:normAutofit fontScale="90000"/>
          </a:bodyPr>
          <a:lstStyle/>
          <a:p>
            <a:r>
              <a:rPr lang="en-US" dirty="0">
                <a:solidFill>
                  <a:srgbClr val="FFFFFF"/>
                </a:solidFill>
              </a:rPr>
              <a:t>M</a:t>
            </a:r>
            <a:r>
              <a:rPr lang="en-US" dirty="0" smtClean="0">
                <a:solidFill>
                  <a:srgbClr val="FFFFFF"/>
                </a:solidFill>
              </a:rPr>
              <a:t>orphology</a:t>
            </a:r>
            <a:endParaRPr lang="en-US" dirty="0">
              <a:solidFill>
                <a:srgbClr val="FFFFFF"/>
              </a:solidFill>
            </a:endParaRPr>
          </a:p>
        </p:txBody>
      </p:sp>
      <p:pic>
        <p:nvPicPr>
          <p:cNvPr id="4" name="Picture 3" descr="Slcla3_in_Bergmann_Gl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66" y="1339145"/>
            <a:ext cx="2583744" cy="2583744"/>
          </a:xfrm>
          <a:prstGeom prst="rect">
            <a:avLst/>
          </a:prstGeom>
        </p:spPr>
      </p:pic>
      <p:pic>
        <p:nvPicPr>
          <p:cNvPr id="5" name="Picture 4" descr="Rat1-mull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111" y="1339145"/>
            <a:ext cx="2456809" cy="2583744"/>
          </a:xfrm>
          <a:prstGeom prst="rect">
            <a:avLst/>
          </a:prstGeom>
        </p:spPr>
      </p:pic>
      <p:pic>
        <p:nvPicPr>
          <p:cNvPr id="6" name="Picture 5"/>
          <p:cNvPicPr>
            <a:picLocks noChangeAspect="1"/>
          </p:cNvPicPr>
          <p:nvPr/>
        </p:nvPicPr>
        <p:blipFill>
          <a:blip r:embed="rId4"/>
          <a:stretch>
            <a:fillRect/>
          </a:stretch>
        </p:blipFill>
        <p:spPr>
          <a:xfrm>
            <a:off x="5597653" y="1339145"/>
            <a:ext cx="2910368" cy="2583744"/>
          </a:xfrm>
          <a:prstGeom prst="rect">
            <a:avLst/>
          </a:prstGeom>
        </p:spPr>
      </p:pic>
      <p:pic>
        <p:nvPicPr>
          <p:cNvPr id="7" name="Picture 6" descr="Glia2.jpg"/>
          <p:cNvPicPr>
            <a:picLocks noChangeAspect="1"/>
          </p:cNvPicPr>
          <p:nvPr/>
        </p:nvPicPr>
        <p:blipFill rotWithShape="1">
          <a:blip r:embed="rId5">
            <a:extLst>
              <a:ext uri="{28A0092B-C50C-407E-A947-70E740481C1C}">
                <a14:useLocalDpi xmlns:a14="http://schemas.microsoft.com/office/drawing/2010/main" val="0"/>
              </a:ext>
            </a:extLst>
          </a:blip>
          <a:srcRect l="14963" r="18370"/>
          <a:stretch/>
        </p:blipFill>
        <p:spPr>
          <a:xfrm>
            <a:off x="179210" y="4120444"/>
            <a:ext cx="2540000" cy="2425700"/>
          </a:xfrm>
          <a:prstGeom prst="rect">
            <a:avLst/>
          </a:prstGeom>
        </p:spPr>
      </p:pic>
      <p:pic>
        <p:nvPicPr>
          <p:cNvPr id="8" name="Picture 7" descr="radial_glia.jpg"/>
          <p:cNvPicPr>
            <a:picLocks noChangeAspect="1"/>
          </p:cNvPicPr>
          <p:nvPr/>
        </p:nvPicPr>
        <p:blipFill rotWithShape="1">
          <a:blip r:embed="rId6">
            <a:extLst>
              <a:ext uri="{28A0092B-C50C-407E-A947-70E740481C1C}">
                <a14:useLocalDpi xmlns:a14="http://schemas.microsoft.com/office/drawing/2010/main" val="0"/>
              </a:ext>
            </a:extLst>
          </a:blip>
          <a:srcRect l="1" r="37718"/>
          <a:stretch/>
        </p:blipFill>
        <p:spPr>
          <a:xfrm>
            <a:off x="2935111" y="4120444"/>
            <a:ext cx="2226735" cy="2350008"/>
          </a:xfrm>
          <a:prstGeom prst="rect">
            <a:avLst/>
          </a:prstGeom>
        </p:spPr>
      </p:pic>
      <p:pic>
        <p:nvPicPr>
          <p:cNvPr id="9" name="Picture 8" descr="rad_glia_zebrafish.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4988" y="4120444"/>
            <a:ext cx="2743200" cy="2350008"/>
          </a:xfrm>
          <a:prstGeom prst="rect">
            <a:avLst/>
          </a:prstGeom>
        </p:spPr>
      </p:pic>
    </p:spTree>
    <p:extLst>
      <p:ext uri="{BB962C8B-B14F-4D97-AF65-F5344CB8AC3E}">
        <p14:creationId xmlns:p14="http://schemas.microsoft.com/office/powerpoint/2010/main" val="3363485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0251"/>
          </a:xfrm>
        </p:spPr>
        <p:txBody>
          <a:bodyPr>
            <a:normAutofit fontScale="90000"/>
          </a:bodyPr>
          <a:lstStyle/>
          <a:p>
            <a:r>
              <a:rPr lang="en-US" dirty="0" smtClean="0">
                <a:solidFill>
                  <a:srgbClr val="FFFFFF"/>
                </a:solidFill>
              </a:rPr>
              <a:t>Function</a:t>
            </a:r>
            <a:endParaRPr lang="en-US" dirty="0">
              <a:solidFill>
                <a:srgbClr val="FFFFFF"/>
              </a:solidFill>
            </a:endParaRPr>
          </a:p>
        </p:txBody>
      </p:sp>
      <p:pic>
        <p:nvPicPr>
          <p:cNvPr id="3" name="Picture 2" descr="Screen Shot 2015-12-02 at 11.43.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0555" y="1173218"/>
            <a:ext cx="6999111" cy="4841423"/>
          </a:xfrm>
          <a:prstGeom prst="rect">
            <a:avLst/>
          </a:prstGeom>
        </p:spPr>
      </p:pic>
    </p:spTree>
    <p:extLst>
      <p:ext uri="{BB962C8B-B14F-4D97-AF65-F5344CB8AC3E}">
        <p14:creationId xmlns:p14="http://schemas.microsoft.com/office/powerpoint/2010/main" val="746984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28600" y="-141111"/>
            <a:ext cx="8737600" cy="1143000"/>
          </a:xfrm>
        </p:spPr>
        <p:txBody>
          <a:bodyPr>
            <a:noAutofit/>
          </a:bodyPr>
          <a:lstStyle/>
          <a:p>
            <a:r>
              <a:rPr lang="en-US" sz="3200" b="1" dirty="0" smtClean="0">
                <a:solidFill>
                  <a:srgbClr val="FFFFFF"/>
                </a:solidFill>
              </a:rPr>
              <a:t>Astrocytes are temporally  (functionally) heterogeneous</a:t>
            </a:r>
            <a:endParaRPr lang="en-US" sz="3200" b="1" u="sng" dirty="0">
              <a:solidFill>
                <a:srgbClr val="FFFFFF"/>
              </a:solidFill>
            </a:endParaRPr>
          </a:p>
        </p:txBody>
      </p:sp>
      <p:sp>
        <p:nvSpPr>
          <p:cNvPr id="11" name="TextBox 10"/>
          <p:cNvSpPr txBox="1"/>
          <p:nvPr/>
        </p:nvSpPr>
        <p:spPr>
          <a:xfrm>
            <a:off x="-977125" y="4992838"/>
            <a:ext cx="977125" cy="476629"/>
          </a:xfrm>
          <a:prstGeom prst="rect">
            <a:avLst/>
          </a:prstGeom>
          <a:ln>
            <a:noFill/>
          </a:ln>
        </p:spPr>
        <p:txBody>
          <a:bodyPr vert="horz" wrap="none" lIns="438912" tIns="219456" rIns="438912" bIns="219456" rtlCol="0" anchor="ctr">
            <a:noAutofit/>
          </a:bodyPr>
          <a:lstStyle/>
          <a:p>
            <a:pPr marL="457200" indent="-457200"/>
            <a:endParaRPr lang="en-US" sz="2400" b="1" dirty="0" smtClean="0">
              <a:solidFill>
                <a:srgbClr val="FFFFFF"/>
              </a:solidFill>
            </a:endParaRPr>
          </a:p>
        </p:txBody>
      </p:sp>
      <p:pic>
        <p:nvPicPr>
          <p:cNvPr id="6" name="Picture 5"/>
          <p:cNvPicPr>
            <a:picLocks noChangeAspect="1"/>
          </p:cNvPicPr>
          <p:nvPr/>
        </p:nvPicPr>
        <p:blipFill>
          <a:blip r:embed="rId3"/>
          <a:stretch>
            <a:fillRect/>
          </a:stretch>
        </p:blipFill>
        <p:spPr>
          <a:xfrm>
            <a:off x="844862" y="880533"/>
            <a:ext cx="7731871" cy="5421197"/>
          </a:xfrm>
          <a:prstGeom prst="rect">
            <a:avLst/>
          </a:prstGeom>
        </p:spPr>
      </p:pic>
      <p:sp>
        <p:nvSpPr>
          <p:cNvPr id="2" name="TextBox 1"/>
          <p:cNvSpPr txBox="1"/>
          <p:nvPr/>
        </p:nvSpPr>
        <p:spPr>
          <a:xfrm>
            <a:off x="6142795" y="6152400"/>
            <a:ext cx="2617817" cy="586800"/>
          </a:xfrm>
          <a:prstGeom prst="rect">
            <a:avLst/>
          </a:prstGeom>
          <a:ln>
            <a:noFill/>
          </a:ln>
        </p:spPr>
        <p:txBody>
          <a:bodyPr vert="horz" wrap="none" lIns="438912" tIns="219456" rIns="438912" bIns="219456" rtlCol="0" anchor="ctr">
            <a:noAutofit/>
          </a:bodyPr>
          <a:lstStyle/>
          <a:p>
            <a:r>
              <a:rPr lang="en-US" sz="2000" dirty="0" smtClean="0">
                <a:solidFill>
                  <a:srgbClr val="FFFFFF"/>
                </a:solidFill>
              </a:rPr>
              <a:t>Molofsky et al 2012</a:t>
            </a:r>
          </a:p>
        </p:txBody>
      </p:sp>
    </p:spTree>
    <p:custDataLst>
      <p:tags r:id="rId1"/>
    </p:custDataLst>
    <p:extLst>
      <p:ext uri="{BB962C8B-B14F-4D97-AF65-F5344CB8AC3E}">
        <p14:creationId xmlns:p14="http://schemas.microsoft.com/office/powerpoint/2010/main" val="2566012974"/>
      </p:ext>
    </p:extLst>
  </p:cSld>
  <p:clrMapOvr>
    <a:masterClrMapping/>
  </p:clrMapOvr>
  <mc:AlternateContent xmlns:mc="http://schemas.openxmlformats.org/markup-compatibility/2006" xmlns:p14="http://schemas.microsoft.com/office/powerpoint/2010/main">
    <mc:Choice Requires="p14">
      <p:transition spd="slow" p14:dur="2000" advTm="160949"/>
    </mc:Choice>
    <mc:Fallback xmlns="" xmlns:mv="urn:schemas-microsoft-com:mac:vml">
      <p:transition spd="slow" advTm="160949"/>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945" y="0"/>
            <a:ext cx="8229600" cy="1143000"/>
          </a:xfrm>
        </p:spPr>
        <p:txBody>
          <a:bodyPr/>
          <a:lstStyle/>
          <a:p>
            <a:r>
              <a:rPr lang="en-US" dirty="0" smtClean="0">
                <a:solidFill>
                  <a:srgbClr val="FFFFFF"/>
                </a:solidFill>
              </a:rPr>
              <a:t>Molecular markers: two examples</a:t>
            </a:r>
            <a:endParaRPr lang="en-US" dirty="0">
              <a:solidFill>
                <a:srgbClr val="FFFFFF"/>
              </a:solidFill>
            </a:endParaRPr>
          </a:p>
        </p:txBody>
      </p:sp>
      <p:pic>
        <p:nvPicPr>
          <p:cNvPr id="4" name="Picture 3" descr="GFAP_P7_S_DAB_10X_10_cryo_NAV.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63" y="2090098"/>
            <a:ext cx="4166756" cy="2005654"/>
          </a:xfrm>
          <a:prstGeom prst="rect">
            <a:avLst/>
          </a:prstGeom>
        </p:spPr>
      </p:pic>
      <p:sp>
        <p:nvSpPr>
          <p:cNvPr id="5" name="TextBox 4"/>
          <p:cNvSpPr txBox="1"/>
          <p:nvPr/>
        </p:nvSpPr>
        <p:spPr>
          <a:xfrm>
            <a:off x="352413" y="1628433"/>
            <a:ext cx="3550972" cy="461665"/>
          </a:xfrm>
          <a:prstGeom prst="rect">
            <a:avLst/>
          </a:prstGeom>
          <a:noFill/>
        </p:spPr>
        <p:txBody>
          <a:bodyPr wrap="none" rtlCol="0">
            <a:spAutoFit/>
          </a:bodyPr>
          <a:lstStyle/>
          <a:p>
            <a:r>
              <a:rPr lang="en-US" sz="2400" b="1" dirty="0" smtClean="0">
                <a:solidFill>
                  <a:srgbClr val="FFFFFF"/>
                </a:solidFill>
              </a:rPr>
              <a:t>GFAP: the “gold standard” </a:t>
            </a:r>
            <a:endParaRPr lang="en-US" sz="2400" b="1" dirty="0">
              <a:solidFill>
                <a:srgbClr val="FFFFFF"/>
              </a:solidFill>
            </a:endParaRPr>
          </a:p>
        </p:txBody>
      </p:sp>
      <p:sp>
        <p:nvSpPr>
          <p:cNvPr id="6" name="TextBox 5"/>
          <p:cNvSpPr txBox="1"/>
          <p:nvPr/>
        </p:nvSpPr>
        <p:spPr>
          <a:xfrm>
            <a:off x="116963" y="4011087"/>
            <a:ext cx="4335782" cy="369332"/>
          </a:xfrm>
          <a:prstGeom prst="rect">
            <a:avLst/>
          </a:prstGeom>
          <a:noFill/>
        </p:spPr>
        <p:txBody>
          <a:bodyPr wrap="square" rtlCol="0">
            <a:spAutoFit/>
          </a:bodyPr>
          <a:lstStyle/>
          <a:p>
            <a:r>
              <a:rPr lang="en-US" dirty="0" smtClean="0">
                <a:solidFill>
                  <a:srgbClr val="FFFFFF"/>
                </a:solidFill>
              </a:rPr>
              <a:t>EGFP-BAC  transgenic, P7, GENSAT project </a:t>
            </a:r>
            <a:endParaRPr lang="en-US" dirty="0">
              <a:solidFill>
                <a:srgbClr val="FFFFFF"/>
              </a:solidFill>
            </a:endParaRPr>
          </a:p>
        </p:txBody>
      </p:sp>
      <p:grpSp>
        <p:nvGrpSpPr>
          <p:cNvPr id="7" name="Group 6"/>
          <p:cNvGrpSpPr/>
          <p:nvPr/>
        </p:nvGrpSpPr>
        <p:grpSpPr>
          <a:xfrm>
            <a:off x="4452745" y="1628433"/>
            <a:ext cx="4490747" cy="2877578"/>
            <a:chOff x="4452745" y="1628433"/>
            <a:chExt cx="4490747" cy="2877578"/>
          </a:xfrm>
        </p:grpSpPr>
        <p:pic>
          <p:nvPicPr>
            <p:cNvPr id="8" name="Picture 7" descr="FTHFD_P7_S_DAB_10X_10_cryo_NA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745" y="2090098"/>
              <a:ext cx="4490747" cy="2005654"/>
            </a:xfrm>
            <a:prstGeom prst="rect">
              <a:avLst/>
            </a:prstGeom>
          </p:spPr>
        </p:pic>
        <p:sp>
          <p:nvSpPr>
            <p:cNvPr id="9" name="TextBox 8"/>
            <p:cNvSpPr txBox="1"/>
            <p:nvPr/>
          </p:nvSpPr>
          <p:spPr>
            <a:xfrm>
              <a:off x="6009181" y="1628433"/>
              <a:ext cx="1219204" cy="461665"/>
            </a:xfrm>
            <a:prstGeom prst="rect">
              <a:avLst/>
            </a:prstGeom>
            <a:noFill/>
          </p:spPr>
          <p:txBody>
            <a:bodyPr wrap="none" rtlCol="0">
              <a:spAutoFit/>
            </a:bodyPr>
            <a:lstStyle/>
            <a:p>
              <a:r>
                <a:rPr lang="en-US" sz="2400" b="1" dirty="0" smtClean="0">
                  <a:solidFill>
                    <a:srgbClr val="FFFFFF"/>
                  </a:solidFill>
                </a:rPr>
                <a:t>Aldh1L1</a:t>
              </a:r>
              <a:endParaRPr lang="en-US" sz="2400" b="1" dirty="0">
                <a:solidFill>
                  <a:srgbClr val="FFFFFF"/>
                </a:solidFill>
              </a:endParaRPr>
            </a:p>
          </p:txBody>
        </p:sp>
        <p:sp>
          <p:nvSpPr>
            <p:cNvPr id="10" name="Rectangle 9"/>
            <p:cNvSpPr/>
            <p:nvPr/>
          </p:nvSpPr>
          <p:spPr>
            <a:xfrm>
              <a:off x="5776151" y="4136679"/>
              <a:ext cx="3167341" cy="369332"/>
            </a:xfrm>
            <a:prstGeom prst="rect">
              <a:avLst/>
            </a:prstGeom>
          </p:spPr>
          <p:txBody>
            <a:bodyPr wrap="none">
              <a:spAutoFit/>
            </a:bodyPr>
            <a:lstStyle/>
            <a:p>
              <a:pPr marL="457200" indent="-457200"/>
              <a:r>
                <a:rPr lang="en-US" b="1" dirty="0" err="1">
                  <a:solidFill>
                    <a:srgbClr val="FFFF00"/>
                  </a:solidFill>
                </a:rPr>
                <a:t>Cahoy</a:t>
              </a:r>
              <a:r>
                <a:rPr lang="en-US" b="1" dirty="0">
                  <a:solidFill>
                    <a:srgbClr val="FFFF00"/>
                  </a:solidFill>
                </a:rPr>
                <a:t> (2008) J </a:t>
              </a:r>
              <a:r>
                <a:rPr lang="en-US" b="1" dirty="0" err="1">
                  <a:solidFill>
                    <a:srgbClr val="FFFF00"/>
                  </a:solidFill>
                </a:rPr>
                <a:t>Neurosci</a:t>
              </a:r>
              <a:r>
                <a:rPr lang="en-US" b="1" dirty="0">
                  <a:solidFill>
                    <a:srgbClr val="FFFF00"/>
                  </a:solidFill>
                </a:rPr>
                <a:t> 28:264</a:t>
              </a:r>
            </a:p>
          </p:txBody>
        </p:sp>
      </p:grpSp>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963" y="4506011"/>
            <a:ext cx="4191095" cy="162385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2" name="Text Box 4"/>
          <p:cNvSpPr txBox="1">
            <a:spLocks noChangeArrowheads="1"/>
          </p:cNvSpPr>
          <p:nvPr/>
        </p:nvSpPr>
        <p:spPr bwMode="auto">
          <a:xfrm>
            <a:off x="116964" y="6143860"/>
            <a:ext cx="4069850" cy="3384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200" b="1" dirty="0">
                <a:solidFill>
                  <a:schemeClr val="bg1"/>
                </a:solidFill>
                <a:latin typeface="Arial" charset="0"/>
              </a:rPr>
              <a:t>Ulrika </a:t>
            </a:r>
            <a:r>
              <a:rPr lang="en-GB" sz="1200" b="1" dirty="0" err="1">
                <a:solidFill>
                  <a:schemeClr val="bg1"/>
                </a:solidFill>
                <a:latin typeface="Arial" charset="0"/>
              </a:rPr>
              <a:t>Wilhelmsson</a:t>
            </a:r>
            <a:r>
              <a:rPr lang="en-GB" sz="1200" b="1" dirty="0">
                <a:solidFill>
                  <a:schemeClr val="bg1"/>
                </a:solidFill>
                <a:latin typeface="Arial" charset="0"/>
              </a:rPr>
              <a:t> et al. PNAS </a:t>
            </a:r>
            <a:r>
              <a:rPr lang="en-GB" sz="1200" b="1" dirty="0" smtClean="0">
                <a:solidFill>
                  <a:schemeClr val="bg1"/>
                </a:solidFill>
                <a:latin typeface="Arial" charset="0"/>
              </a:rPr>
              <a:t>(2006)103</a:t>
            </a:r>
            <a:r>
              <a:rPr lang="en-GB" sz="1200" b="1" dirty="0">
                <a:solidFill>
                  <a:schemeClr val="bg1"/>
                </a:solidFill>
                <a:latin typeface="Arial" charset="0"/>
              </a:rPr>
              <a:t>:</a:t>
            </a:r>
            <a:r>
              <a:rPr lang="en-GB" sz="1200" b="1" dirty="0" smtClean="0">
                <a:solidFill>
                  <a:schemeClr val="bg1"/>
                </a:solidFill>
                <a:latin typeface="Arial" charset="0"/>
              </a:rPr>
              <a:t>17513</a:t>
            </a:r>
            <a:endParaRPr lang="en-GB" sz="1200" b="1" dirty="0">
              <a:solidFill>
                <a:schemeClr val="bg1"/>
              </a:solidFill>
              <a:latin typeface="Arial" charset="0"/>
            </a:endParaRPr>
          </a:p>
        </p:txBody>
      </p:sp>
    </p:spTree>
    <p:extLst>
      <p:ext uri="{BB962C8B-B14F-4D97-AF65-F5344CB8AC3E}">
        <p14:creationId xmlns:p14="http://schemas.microsoft.com/office/powerpoint/2010/main" val="139304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Broadest definition</a:t>
            </a:r>
            <a:endParaRPr lang="en-US" dirty="0">
              <a:solidFill>
                <a:srgbClr val="FFFFFF"/>
              </a:solidFill>
            </a:endParaRPr>
          </a:p>
        </p:txBody>
      </p:sp>
      <p:sp>
        <p:nvSpPr>
          <p:cNvPr id="3" name="Content Placeholder 2"/>
          <p:cNvSpPr>
            <a:spLocks noGrp="1"/>
          </p:cNvSpPr>
          <p:nvPr>
            <p:ph idx="1"/>
          </p:nvPr>
        </p:nvSpPr>
        <p:spPr/>
        <p:txBody>
          <a:bodyPr>
            <a:normAutofit fontScale="85000" lnSpcReduction="10000"/>
          </a:bodyPr>
          <a:lstStyle/>
          <a:p>
            <a:r>
              <a:rPr lang="en-US" dirty="0" smtClean="0">
                <a:solidFill>
                  <a:srgbClr val="FFFFFF"/>
                </a:solidFill>
              </a:rPr>
              <a:t>A cell which is not a neuron, not an </a:t>
            </a:r>
            <a:r>
              <a:rPr lang="en-US" dirty="0" err="1" smtClean="0">
                <a:solidFill>
                  <a:srgbClr val="FFFFFF"/>
                </a:solidFill>
              </a:rPr>
              <a:t>oligodendrocyte</a:t>
            </a:r>
            <a:r>
              <a:rPr lang="en-US" dirty="0" smtClean="0">
                <a:solidFill>
                  <a:srgbClr val="FFFFFF"/>
                </a:solidFill>
              </a:rPr>
              <a:t>, not a microglia, and not an NG2 cell</a:t>
            </a:r>
          </a:p>
          <a:p>
            <a:r>
              <a:rPr lang="en-US" dirty="0" smtClean="0">
                <a:solidFill>
                  <a:srgbClr val="FFFFFF"/>
                </a:solidFill>
              </a:rPr>
              <a:t>In many or most cases may express markers including GFAP, Aquaporin-4, Aldh1l1, </a:t>
            </a:r>
            <a:r>
              <a:rPr lang="en-US" dirty="0" err="1" smtClean="0">
                <a:solidFill>
                  <a:srgbClr val="FFFFFF"/>
                </a:solidFill>
              </a:rPr>
              <a:t>Glast</a:t>
            </a:r>
            <a:r>
              <a:rPr lang="en-US" dirty="0" smtClean="0">
                <a:solidFill>
                  <a:srgbClr val="FFFFFF"/>
                </a:solidFill>
              </a:rPr>
              <a:t>, GLT-1, and others</a:t>
            </a:r>
          </a:p>
          <a:p>
            <a:r>
              <a:rPr lang="en-US" dirty="0" smtClean="0">
                <a:solidFill>
                  <a:srgbClr val="FFFFFF"/>
                </a:solidFill>
              </a:rPr>
              <a:t>In many or most cases, may have a small nucleus and many fine processes and occupy distinct spatial domains from its glial neighbors</a:t>
            </a:r>
          </a:p>
          <a:p>
            <a:r>
              <a:rPr lang="en-US" dirty="0" smtClean="0">
                <a:solidFill>
                  <a:srgbClr val="FFFFFF"/>
                </a:solidFill>
              </a:rPr>
              <a:t>In most cases functional roles include (but not necessarily limited to) metabolic and structural support of the neighboring neurons.</a:t>
            </a:r>
            <a:endParaRPr lang="en-US" dirty="0">
              <a:solidFill>
                <a:srgbClr val="FFFFFF"/>
              </a:solidFill>
            </a:endParaRPr>
          </a:p>
        </p:txBody>
      </p:sp>
    </p:spTree>
    <p:extLst>
      <p:ext uri="{BB962C8B-B14F-4D97-AF65-F5344CB8AC3E}">
        <p14:creationId xmlns:p14="http://schemas.microsoft.com/office/powerpoint/2010/main" val="504720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86576"/>
            <a:ext cx="9144000" cy="56896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9" name="TextBox 8"/>
          <p:cNvSpPr txBox="1"/>
          <p:nvPr/>
        </p:nvSpPr>
        <p:spPr>
          <a:xfrm>
            <a:off x="58100" y="1470030"/>
            <a:ext cx="2957040" cy="1600438"/>
          </a:xfrm>
          <a:prstGeom prst="rect">
            <a:avLst/>
          </a:prstGeom>
          <a:noFill/>
          <a:ln>
            <a:solidFill>
              <a:srgbClr val="000000"/>
            </a:solidFill>
          </a:ln>
        </p:spPr>
        <p:txBody>
          <a:bodyPr wrap="square" rtlCol="0">
            <a:spAutoFit/>
          </a:bodyPr>
          <a:lstStyle/>
          <a:p>
            <a:pPr algn="ctr"/>
            <a:r>
              <a:rPr lang="en-US" sz="1400" b="1" dirty="0" smtClean="0">
                <a:solidFill>
                  <a:srgbClr val="FF0000"/>
                </a:solidFill>
                <a:latin typeface="Arial"/>
                <a:cs typeface="Arial"/>
              </a:rPr>
              <a:t>2. Regional patterning:</a:t>
            </a:r>
          </a:p>
          <a:p>
            <a:r>
              <a:rPr lang="en-US" sz="1400" b="1" dirty="0" smtClean="0">
                <a:latin typeface="Arial"/>
                <a:cs typeface="Arial"/>
              </a:rPr>
              <a:t>Finding: </a:t>
            </a:r>
            <a:r>
              <a:rPr lang="en-US" sz="1400" dirty="0" smtClean="0">
                <a:latin typeface="Arial"/>
                <a:cs typeface="Arial"/>
              </a:rPr>
              <a:t>astrocyte precursors are molecularly distinct by CNS region</a:t>
            </a:r>
          </a:p>
          <a:p>
            <a:r>
              <a:rPr lang="en-US" sz="1400" b="1" dirty="0" smtClean="0">
                <a:latin typeface="Arial"/>
                <a:cs typeface="Arial"/>
              </a:rPr>
              <a:t>Open question:  </a:t>
            </a:r>
            <a:r>
              <a:rPr lang="en-US" sz="1400" dirty="0" smtClean="0">
                <a:latin typeface="Arial"/>
                <a:cs typeface="Arial"/>
              </a:rPr>
              <a:t>does patterning affect astrocyte functional diversity? If so, does it coordinate astrocyte and neuronal diversity?</a:t>
            </a:r>
          </a:p>
        </p:txBody>
      </p:sp>
      <p:cxnSp>
        <p:nvCxnSpPr>
          <p:cNvPr id="11" name="Straight Arrow Connector 10"/>
          <p:cNvCxnSpPr/>
          <p:nvPr/>
        </p:nvCxnSpPr>
        <p:spPr>
          <a:xfrm>
            <a:off x="3099805" y="2335384"/>
            <a:ext cx="1092962" cy="501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34455" y="24911"/>
            <a:ext cx="7847070" cy="461665"/>
          </a:xfrm>
          <a:prstGeom prst="rect">
            <a:avLst/>
          </a:prstGeom>
          <a:noFill/>
        </p:spPr>
        <p:txBody>
          <a:bodyPr wrap="none" rtlCol="0">
            <a:spAutoFit/>
          </a:bodyPr>
          <a:lstStyle/>
          <a:p>
            <a:r>
              <a:rPr lang="en-US" sz="2400" b="1" dirty="0" smtClean="0">
                <a:solidFill>
                  <a:schemeClr val="bg1"/>
                </a:solidFill>
                <a:latin typeface="Arial"/>
                <a:cs typeface="Arial"/>
              </a:rPr>
              <a:t>Graphical abstract: the rules of astrocyte generation</a:t>
            </a:r>
            <a:endParaRPr lang="en-US" sz="2400" b="1" dirty="0">
              <a:solidFill>
                <a:schemeClr val="bg1"/>
              </a:solidFill>
              <a:latin typeface="Arial"/>
              <a:cs typeface="Arial"/>
            </a:endParaRPr>
          </a:p>
        </p:txBody>
      </p:sp>
      <p:sp>
        <p:nvSpPr>
          <p:cNvPr id="13" name="TextBox 12"/>
          <p:cNvSpPr txBox="1"/>
          <p:nvPr/>
        </p:nvSpPr>
        <p:spPr>
          <a:xfrm>
            <a:off x="6051798" y="1519779"/>
            <a:ext cx="2990604" cy="1384995"/>
          </a:xfrm>
          <a:prstGeom prst="rect">
            <a:avLst/>
          </a:prstGeom>
          <a:noFill/>
          <a:ln w="76200" cmpd="sng">
            <a:solidFill>
              <a:srgbClr val="FF0000"/>
            </a:solidFill>
          </a:ln>
        </p:spPr>
        <p:txBody>
          <a:bodyPr wrap="square" rtlCol="0">
            <a:spAutoFit/>
          </a:bodyPr>
          <a:lstStyle/>
          <a:p>
            <a:pPr algn="ctr"/>
            <a:r>
              <a:rPr lang="en-US" sz="1400" b="1" dirty="0" smtClean="0">
                <a:solidFill>
                  <a:srgbClr val="FF0000"/>
                </a:solidFill>
                <a:latin typeface="Arial"/>
                <a:cs typeface="Arial"/>
              </a:rPr>
              <a:t>1. Specification:</a:t>
            </a:r>
          </a:p>
          <a:p>
            <a:r>
              <a:rPr lang="en-US" sz="1400" b="1" dirty="0" smtClean="0">
                <a:latin typeface="Arial"/>
                <a:cs typeface="Arial"/>
              </a:rPr>
              <a:t>Finding: </a:t>
            </a:r>
            <a:r>
              <a:rPr lang="en-US" sz="1400" dirty="0" smtClean="0">
                <a:latin typeface="Arial"/>
                <a:cs typeface="Arial"/>
              </a:rPr>
              <a:t>pro-AS TF promote AS at while repressing neurogenesis</a:t>
            </a:r>
          </a:p>
          <a:p>
            <a:r>
              <a:rPr lang="en-US" sz="1400" b="1" dirty="0" smtClean="0">
                <a:latin typeface="Arial"/>
                <a:cs typeface="Arial"/>
              </a:rPr>
              <a:t>Open question: </a:t>
            </a:r>
            <a:r>
              <a:rPr lang="en-US" sz="1400" dirty="0" smtClean="0">
                <a:latin typeface="Arial"/>
                <a:cs typeface="Arial"/>
              </a:rPr>
              <a:t>Identification of intermediate astrocyte precursor markers and associated functions</a:t>
            </a:r>
          </a:p>
        </p:txBody>
      </p:sp>
      <p:cxnSp>
        <p:nvCxnSpPr>
          <p:cNvPr id="14" name="Straight Arrow Connector 13"/>
          <p:cNvCxnSpPr/>
          <p:nvPr/>
        </p:nvCxnSpPr>
        <p:spPr>
          <a:xfrm flipH="1">
            <a:off x="4768509" y="2335384"/>
            <a:ext cx="1283289"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893947" y="4575057"/>
            <a:ext cx="1139996" cy="15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4782864" y="4575057"/>
            <a:ext cx="1370532"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89307" y="4120098"/>
            <a:ext cx="2804640" cy="1600438"/>
          </a:xfrm>
          <a:prstGeom prst="rect">
            <a:avLst/>
          </a:prstGeom>
          <a:noFill/>
          <a:ln>
            <a:solidFill>
              <a:srgbClr val="000000"/>
            </a:solidFill>
          </a:ln>
        </p:spPr>
        <p:txBody>
          <a:bodyPr wrap="square" rtlCol="0">
            <a:spAutoFit/>
          </a:bodyPr>
          <a:lstStyle/>
          <a:p>
            <a:pPr algn="ctr"/>
            <a:r>
              <a:rPr lang="en-US" sz="1400" b="1" dirty="0" smtClean="0">
                <a:solidFill>
                  <a:srgbClr val="FF0000"/>
                </a:solidFill>
                <a:latin typeface="Arial"/>
                <a:cs typeface="Arial"/>
              </a:rPr>
              <a:t>3. Local proliferation:</a:t>
            </a:r>
          </a:p>
          <a:p>
            <a:r>
              <a:rPr lang="en-US" sz="1400" b="1" dirty="0" smtClean="0">
                <a:latin typeface="Arial"/>
                <a:cs typeface="Arial"/>
              </a:rPr>
              <a:t>Implication: </a:t>
            </a:r>
            <a:r>
              <a:rPr lang="en-US" sz="1400" dirty="0" smtClean="0">
                <a:latin typeface="Arial"/>
                <a:cs typeface="Arial"/>
              </a:rPr>
              <a:t>small clusters of local astrocytes are clonally related</a:t>
            </a:r>
          </a:p>
          <a:p>
            <a:r>
              <a:rPr lang="en-US" sz="1400" b="1" dirty="0" smtClean="0">
                <a:latin typeface="Arial"/>
                <a:cs typeface="Arial"/>
              </a:rPr>
              <a:t>Open question</a:t>
            </a:r>
            <a:r>
              <a:rPr lang="en-US" sz="1400" dirty="0" smtClean="0">
                <a:latin typeface="Arial"/>
                <a:cs typeface="Arial"/>
              </a:rPr>
              <a:t>: proliferation rate cell intrinsic </a:t>
            </a:r>
            <a:r>
              <a:rPr lang="en-US" sz="1400" dirty="0" err="1" smtClean="0">
                <a:latin typeface="Arial"/>
                <a:cs typeface="Arial"/>
              </a:rPr>
              <a:t>vs</a:t>
            </a:r>
            <a:r>
              <a:rPr lang="en-US" sz="1400" dirty="0" smtClean="0">
                <a:latin typeface="Arial"/>
                <a:cs typeface="Arial"/>
              </a:rPr>
              <a:t> environmentally determined?</a:t>
            </a:r>
          </a:p>
        </p:txBody>
      </p:sp>
      <p:sp>
        <p:nvSpPr>
          <p:cNvPr id="25" name="TextBox 24"/>
          <p:cNvSpPr txBox="1"/>
          <p:nvPr/>
        </p:nvSpPr>
        <p:spPr>
          <a:xfrm>
            <a:off x="6149576" y="4037757"/>
            <a:ext cx="2907425" cy="1600438"/>
          </a:xfrm>
          <a:prstGeom prst="rect">
            <a:avLst/>
          </a:prstGeom>
          <a:noFill/>
          <a:ln>
            <a:solidFill>
              <a:schemeClr val="tx1"/>
            </a:solidFill>
          </a:ln>
        </p:spPr>
        <p:txBody>
          <a:bodyPr wrap="square" rtlCol="0">
            <a:spAutoFit/>
          </a:bodyPr>
          <a:lstStyle/>
          <a:p>
            <a:pPr algn="ctr"/>
            <a:r>
              <a:rPr lang="en-US" sz="1400" b="1" dirty="0" smtClean="0">
                <a:solidFill>
                  <a:srgbClr val="FF0000"/>
                </a:solidFill>
                <a:latin typeface="Arial"/>
                <a:cs typeface="Arial"/>
              </a:rPr>
              <a:t>4. (Local) functional maturation:</a:t>
            </a:r>
          </a:p>
          <a:p>
            <a:r>
              <a:rPr lang="en-US" sz="1400" b="1" dirty="0" smtClean="0">
                <a:latin typeface="Arial"/>
                <a:cs typeface="Arial"/>
              </a:rPr>
              <a:t>Implication: </a:t>
            </a:r>
            <a:r>
              <a:rPr lang="en-US" sz="1400" dirty="0" smtClean="0">
                <a:latin typeface="Arial"/>
                <a:cs typeface="Arial"/>
              </a:rPr>
              <a:t>local astrocytes support local circuit function </a:t>
            </a:r>
          </a:p>
          <a:p>
            <a:r>
              <a:rPr lang="en-US" sz="1400" b="1" dirty="0" smtClean="0">
                <a:latin typeface="Arial"/>
                <a:cs typeface="Arial"/>
              </a:rPr>
              <a:t>Open question</a:t>
            </a:r>
            <a:r>
              <a:rPr lang="en-US" sz="1400" dirty="0" smtClean="0">
                <a:latin typeface="Arial"/>
                <a:cs typeface="Arial"/>
              </a:rPr>
              <a:t>: cell intrinsic </a:t>
            </a:r>
            <a:r>
              <a:rPr lang="en-US" sz="1400" dirty="0" err="1" smtClean="0">
                <a:latin typeface="Arial"/>
                <a:cs typeface="Arial"/>
              </a:rPr>
              <a:t>vs</a:t>
            </a:r>
            <a:r>
              <a:rPr lang="en-US" sz="1400" dirty="0" smtClean="0">
                <a:latin typeface="Arial"/>
                <a:cs typeface="Arial"/>
              </a:rPr>
              <a:t> environmentally determined? </a:t>
            </a:r>
          </a:p>
          <a:p>
            <a:r>
              <a:rPr lang="en-US" sz="1400" dirty="0" smtClean="0">
                <a:latin typeface="Arial"/>
                <a:cs typeface="Arial"/>
              </a:rPr>
              <a:t>Functional differences maintained into adulthood?</a:t>
            </a:r>
          </a:p>
        </p:txBody>
      </p:sp>
      <p:sp>
        <p:nvSpPr>
          <p:cNvPr id="34" name="Down Arrow 33"/>
          <p:cNvSpPr/>
          <p:nvPr/>
        </p:nvSpPr>
        <p:spPr>
          <a:xfrm>
            <a:off x="4235277" y="2056664"/>
            <a:ext cx="365849" cy="607679"/>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p:nvPicPr>
        <p:blipFill>
          <a:blip r:embed="rId3"/>
          <a:stretch>
            <a:fillRect/>
          </a:stretch>
        </p:blipFill>
        <p:spPr>
          <a:xfrm>
            <a:off x="3983428" y="877142"/>
            <a:ext cx="820105" cy="939704"/>
          </a:xfrm>
          <a:prstGeom prst="rect">
            <a:avLst/>
          </a:prstGeom>
        </p:spPr>
      </p:pic>
      <p:sp>
        <p:nvSpPr>
          <p:cNvPr id="30" name="Down Arrow 29"/>
          <p:cNvSpPr/>
          <p:nvPr/>
        </p:nvSpPr>
        <p:spPr>
          <a:xfrm>
            <a:off x="4235277" y="4271217"/>
            <a:ext cx="365849" cy="607679"/>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4"/>
          <a:stretch>
            <a:fillRect/>
          </a:stretch>
        </p:blipFill>
        <p:spPr>
          <a:xfrm rot="16200000">
            <a:off x="3874683" y="2334526"/>
            <a:ext cx="1037595" cy="2252666"/>
          </a:xfrm>
          <a:prstGeom prst="rect">
            <a:avLst/>
          </a:prstGeom>
        </p:spPr>
      </p:pic>
      <p:pic>
        <p:nvPicPr>
          <p:cNvPr id="32" name="Picture 31"/>
          <p:cNvPicPr>
            <a:picLocks noChangeAspect="1"/>
          </p:cNvPicPr>
          <p:nvPr/>
        </p:nvPicPr>
        <p:blipFill>
          <a:blip r:embed="rId5"/>
          <a:stretch>
            <a:fillRect/>
          </a:stretch>
        </p:blipFill>
        <p:spPr>
          <a:xfrm rot="5400000">
            <a:off x="3789759" y="4605043"/>
            <a:ext cx="1207442" cy="1758338"/>
          </a:xfrm>
          <a:prstGeom prst="rect">
            <a:avLst/>
          </a:prstGeom>
        </p:spPr>
      </p:pic>
      <p:sp>
        <p:nvSpPr>
          <p:cNvPr id="33" name="TextBox 32"/>
          <p:cNvSpPr txBox="1"/>
          <p:nvPr/>
        </p:nvSpPr>
        <p:spPr>
          <a:xfrm>
            <a:off x="4645918" y="1108998"/>
            <a:ext cx="851690" cy="461665"/>
          </a:xfrm>
          <a:prstGeom prst="rect">
            <a:avLst/>
          </a:prstGeom>
          <a:noFill/>
        </p:spPr>
        <p:txBody>
          <a:bodyPr wrap="none" rtlCol="0">
            <a:spAutoFit/>
          </a:bodyPr>
          <a:lstStyle/>
          <a:p>
            <a:pPr algn="ctr"/>
            <a:r>
              <a:rPr lang="en-US" sz="1200" dirty="0" smtClean="0">
                <a:solidFill>
                  <a:srgbClr val="3366FF"/>
                </a:solidFill>
                <a:latin typeface="Arial"/>
                <a:cs typeface="Arial"/>
              </a:rPr>
              <a:t>Neural </a:t>
            </a:r>
          </a:p>
          <a:p>
            <a:pPr algn="ctr"/>
            <a:r>
              <a:rPr lang="en-US" sz="1200" dirty="0" smtClean="0">
                <a:solidFill>
                  <a:srgbClr val="3366FF"/>
                </a:solidFill>
                <a:latin typeface="Arial"/>
                <a:cs typeface="Arial"/>
              </a:rPr>
              <a:t>Stem Cell</a:t>
            </a:r>
            <a:endParaRPr lang="en-US" sz="1200" dirty="0">
              <a:solidFill>
                <a:srgbClr val="3366FF"/>
              </a:solidFill>
              <a:latin typeface="Arial"/>
              <a:cs typeface="Arial"/>
            </a:endParaRPr>
          </a:p>
        </p:txBody>
      </p:sp>
      <p:sp>
        <p:nvSpPr>
          <p:cNvPr id="35" name="TextBox 34"/>
          <p:cNvSpPr txBox="1"/>
          <p:nvPr/>
        </p:nvSpPr>
        <p:spPr>
          <a:xfrm>
            <a:off x="4603662" y="3543888"/>
            <a:ext cx="864515" cy="461665"/>
          </a:xfrm>
          <a:prstGeom prst="rect">
            <a:avLst/>
          </a:prstGeom>
          <a:noFill/>
        </p:spPr>
        <p:txBody>
          <a:bodyPr wrap="none" rtlCol="0">
            <a:spAutoFit/>
          </a:bodyPr>
          <a:lstStyle/>
          <a:p>
            <a:pPr algn="ctr"/>
            <a:r>
              <a:rPr lang="en-US" sz="1200" dirty="0" smtClean="0">
                <a:solidFill>
                  <a:srgbClr val="008000"/>
                </a:solidFill>
                <a:latin typeface="Arial"/>
                <a:cs typeface="Arial"/>
              </a:rPr>
              <a:t>Astrocyte</a:t>
            </a:r>
          </a:p>
          <a:p>
            <a:pPr algn="ctr"/>
            <a:r>
              <a:rPr lang="en-US" sz="1200" dirty="0" smtClean="0">
                <a:solidFill>
                  <a:srgbClr val="008000"/>
                </a:solidFill>
                <a:latin typeface="Arial"/>
                <a:cs typeface="Arial"/>
              </a:rPr>
              <a:t>Precursor</a:t>
            </a:r>
            <a:endParaRPr lang="en-US" sz="1200" dirty="0">
              <a:solidFill>
                <a:srgbClr val="008000"/>
              </a:solidFill>
              <a:latin typeface="Arial"/>
              <a:cs typeface="Arial"/>
            </a:endParaRPr>
          </a:p>
        </p:txBody>
      </p:sp>
      <p:sp>
        <p:nvSpPr>
          <p:cNvPr id="40" name="TextBox 39"/>
          <p:cNvSpPr txBox="1"/>
          <p:nvPr/>
        </p:nvSpPr>
        <p:spPr>
          <a:xfrm>
            <a:off x="4974031" y="5524115"/>
            <a:ext cx="838892" cy="461665"/>
          </a:xfrm>
          <a:prstGeom prst="rect">
            <a:avLst/>
          </a:prstGeom>
          <a:noFill/>
        </p:spPr>
        <p:txBody>
          <a:bodyPr wrap="none" rtlCol="0">
            <a:spAutoFit/>
          </a:bodyPr>
          <a:lstStyle/>
          <a:p>
            <a:pPr algn="ctr"/>
            <a:r>
              <a:rPr lang="en-US" sz="1200" dirty="0" smtClean="0">
                <a:solidFill>
                  <a:srgbClr val="FF0000"/>
                </a:solidFill>
                <a:latin typeface="Arial"/>
                <a:cs typeface="Arial"/>
              </a:rPr>
              <a:t>Mature </a:t>
            </a:r>
          </a:p>
          <a:p>
            <a:pPr algn="ctr"/>
            <a:r>
              <a:rPr lang="en-US" sz="1200" dirty="0" smtClean="0">
                <a:solidFill>
                  <a:srgbClr val="FF0000"/>
                </a:solidFill>
                <a:latin typeface="Arial"/>
                <a:cs typeface="Arial"/>
              </a:rPr>
              <a:t>Astrocyte</a:t>
            </a:r>
          </a:p>
        </p:txBody>
      </p:sp>
      <p:sp>
        <p:nvSpPr>
          <p:cNvPr id="3" name="TextBox 2"/>
          <p:cNvSpPr txBox="1"/>
          <p:nvPr/>
        </p:nvSpPr>
        <p:spPr>
          <a:xfrm>
            <a:off x="3390045" y="6176177"/>
            <a:ext cx="5333268" cy="377023"/>
          </a:xfrm>
          <a:prstGeom prst="rect">
            <a:avLst/>
          </a:prstGeom>
          <a:ln>
            <a:noFill/>
          </a:ln>
        </p:spPr>
        <p:txBody>
          <a:bodyPr vert="horz" wrap="none" lIns="438912" tIns="219456" rIns="438912" bIns="219456" rtlCol="0" anchor="ctr">
            <a:noAutofit/>
          </a:bodyPr>
          <a:lstStyle/>
          <a:p>
            <a:r>
              <a:rPr lang="en-US" sz="2000" dirty="0" smtClean="0">
                <a:solidFill>
                  <a:srgbClr val="FFFFFF"/>
                </a:solidFill>
              </a:rPr>
              <a:t>Molofsky and </a:t>
            </a:r>
            <a:r>
              <a:rPr lang="en-US" sz="2000" dirty="0" err="1" smtClean="0">
                <a:solidFill>
                  <a:srgbClr val="FFFFFF"/>
                </a:solidFill>
              </a:rPr>
              <a:t>Deneen</a:t>
            </a:r>
            <a:r>
              <a:rPr lang="en-US" sz="2000" dirty="0" smtClean="0">
                <a:solidFill>
                  <a:srgbClr val="FFFFFF"/>
                </a:solidFill>
              </a:rPr>
              <a:t>, </a:t>
            </a:r>
            <a:r>
              <a:rPr lang="en-US" sz="2000" i="1" dirty="0" smtClean="0">
                <a:solidFill>
                  <a:srgbClr val="FFFFFF"/>
                </a:solidFill>
              </a:rPr>
              <a:t>Glia</a:t>
            </a:r>
            <a:r>
              <a:rPr lang="en-US" sz="2000" dirty="0">
                <a:solidFill>
                  <a:srgbClr val="FFFFFF"/>
                </a:solidFill>
              </a:rPr>
              <a:t> </a:t>
            </a:r>
            <a:r>
              <a:rPr lang="en-US" sz="2000" dirty="0" smtClean="0">
                <a:solidFill>
                  <a:srgbClr val="FFFFFF"/>
                </a:solidFill>
              </a:rPr>
              <a:t>(2015) 63:1320.</a:t>
            </a:r>
          </a:p>
        </p:txBody>
      </p:sp>
    </p:spTree>
    <p:extLst>
      <p:ext uri="{BB962C8B-B14F-4D97-AF65-F5344CB8AC3E}">
        <p14:creationId xmlns:p14="http://schemas.microsoft.com/office/powerpoint/2010/main" val="12593762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FFFFFF"/>
                </a:solidFill>
              </a:rPr>
              <a:t>Astrocyte SPECIFICATION</a:t>
            </a:r>
            <a:endParaRPr lang="en-US" sz="3200" b="1" dirty="0">
              <a:solidFill>
                <a:srgbClr val="FFFFFF"/>
              </a:solidFill>
            </a:endParaRPr>
          </a:p>
        </p:txBody>
      </p:sp>
      <p:sp>
        <p:nvSpPr>
          <p:cNvPr id="3" name="TextBox 2"/>
          <p:cNvSpPr txBox="1"/>
          <p:nvPr/>
        </p:nvSpPr>
        <p:spPr>
          <a:xfrm>
            <a:off x="0" y="2065867"/>
            <a:ext cx="8703734" cy="3115734"/>
          </a:xfrm>
          <a:prstGeom prst="rect">
            <a:avLst/>
          </a:prstGeom>
          <a:ln>
            <a:noFill/>
          </a:ln>
        </p:spPr>
        <p:txBody>
          <a:bodyPr vert="horz" wrap="none" lIns="438912" tIns="219456" rIns="438912" bIns="219456" rtlCol="0" anchor="ctr">
            <a:noAutofit/>
          </a:bodyPr>
          <a:lstStyle/>
          <a:p>
            <a:endParaRPr lang="en-US" sz="2800" dirty="0">
              <a:solidFill>
                <a:srgbClr val="FFFFFF"/>
              </a:solidFill>
            </a:endParaRPr>
          </a:p>
          <a:p>
            <a:r>
              <a:rPr lang="en-US" sz="2800" dirty="0" smtClean="0">
                <a:solidFill>
                  <a:srgbClr val="FFFFFF"/>
                </a:solidFill>
              </a:rPr>
              <a:t>WHERE are astrocytes specified?</a:t>
            </a:r>
          </a:p>
          <a:p>
            <a:endParaRPr lang="en-US" sz="2800" dirty="0">
              <a:solidFill>
                <a:srgbClr val="FFFFFF"/>
              </a:solidFill>
            </a:endParaRPr>
          </a:p>
          <a:p>
            <a:r>
              <a:rPr lang="en-US" sz="2800" dirty="0" smtClean="0">
                <a:solidFill>
                  <a:srgbClr val="FFFFFF"/>
                </a:solidFill>
              </a:rPr>
              <a:t>WHEN are astrocytes born?</a:t>
            </a:r>
          </a:p>
          <a:p>
            <a:endParaRPr lang="en-US" sz="2800" dirty="0">
              <a:solidFill>
                <a:srgbClr val="FFFFFF"/>
              </a:solidFill>
            </a:endParaRPr>
          </a:p>
          <a:p>
            <a:r>
              <a:rPr lang="en-US" sz="2800" dirty="0" smtClean="0">
                <a:solidFill>
                  <a:srgbClr val="FFFFFF"/>
                </a:solidFill>
              </a:rPr>
              <a:t>HOW: what </a:t>
            </a:r>
            <a:r>
              <a:rPr lang="en-US" sz="2800" dirty="0">
                <a:solidFill>
                  <a:srgbClr val="FFFFFF"/>
                </a:solidFill>
              </a:rPr>
              <a:t>tells a neural stem cell to become an astrocyte?</a:t>
            </a:r>
          </a:p>
          <a:p>
            <a:endParaRPr lang="en-US" sz="2800" dirty="0" smtClean="0">
              <a:solidFill>
                <a:srgbClr val="FFFFFF"/>
              </a:solidFill>
            </a:endParaRPr>
          </a:p>
        </p:txBody>
      </p:sp>
    </p:spTree>
    <p:extLst>
      <p:ext uri="{BB962C8B-B14F-4D97-AF65-F5344CB8AC3E}">
        <p14:creationId xmlns:p14="http://schemas.microsoft.com/office/powerpoint/2010/main" val="11297256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2"/>
          <p:cNvSpPr>
            <a:spLocks noGrp="1" noChangeArrowheads="1"/>
          </p:cNvSpPr>
          <p:nvPr>
            <p:ph type="title" idx="4294967295"/>
          </p:nvPr>
        </p:nvSpPr>
        <p:spPr>
          <a:xfrm>
            <a:off x="142875" y="-12700"/>
            <a:ext cx="8813800" cy="1143000"/>
          </a:xfrm>
        </p:spPr>
        <p:txBody>
          <a:bodyPr>
            <a:normAutofit/>
          </a:bodyPr>
          <a:lstStyle/>
          <a:p>
            <a:r>
              <a:rPr lang="en-US" sz="3200" b="1" dirty="0" smtClean="0">
                <a:solidFill>
                  <a:srgbClr val="FFFFFF"/>
                </a:solidFill>
              </a:rPr>
              <a:t>AS specification: astrocytes derive from common</a:t>
            </a:r>
            <a:br>
              <a:rPr lang="en-US" sz="3200" b="1" dirty="0" smtClean="0">
                <a:solidFill>
                  <a:srgbClr val="FFFFFF"/>
                </a:solidFill>
              </a:rPr>
            </a:br>
            <a:r>
              <a:rPr lang="en-US" sz="3200" b="1" dirty="0" smtClean="0">
                <a:solidFill>
                  <a:srgbClr val="FFFFFF"/>
                </a:solidFill>
              </a:rPr>
              <a:t>progenitor cells that generate neurons </a:t>
            </a:r>
            <a:r>
              <a:rPr lang="en-US" sz="3200" b="1" i="1" dirty="0" smtClean="0">
                <a:solidFill>
                  <a:srgbClr val="FFFFFF"/>
                </a:solidFill>
              </a:rPr>
              <a:t>and</a:t>
            </a:r>
            <a:r>
              <a:rPr lang="en-US" sz="3200" b="1" dirty="0" smtClean="0">
                <a:solidFill>
                  <a:srgbClr val="FFFFFF"/>
                </a:solidFill>
              </a:rPr>
              <a:t> glia</a:t>
            </a:r>
            <a:endParaRPr lang="en-US" sz="2800" b="1" dirty="0"/>
          </a:p>
        </p:txBody>
      </p:sp>
      <p:sp>
        <p:nvSpPr>
          <p:cNvPr id="492547" name="Oval 3"/>
          <p:cNvSpPr>
            <a:spLocks noChangeArrowheads="1"/>
          </p:cNvSpPr>
          <p:nvPr/>
        </p:nvSpPr>
        <p:spPr bwMode="auto">
          <a:xfrm>
            <a:off x="3494088" y="1258888"/>
            <a:ext cx="1862137" cy="1493837"/>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a:p>
        </p:txBody>
      </p:sp>
      <p:sp>
        <p:nvSpPr>
          <p:cNvPr id="492548" name="Text Box 4"/>
          <p:cNvSpPr txBox="1">
            <a:spLocks noChangeArrowheads="1"/>
          </p:cNvSpPr>
          <p:nvPr/>
        </p:nvSpPr>
        <p:spPr bwMode="auto">
          <a:xfrm>
            <a:off x="3457349" y="1578655"/>
            <a:ext cx="2062162" cy="954107"/>
          </a:xfrm>
          <a:prstGeom prst="rect">
            <a:avLst/>
          </a:prstGeom>
          <a:noFill/>
          <a:ln w="9525">
            <a:noFill/>
            <a:miter lim="800000"/>
            <a:headEnd/>
            <a:tailEnd/>
          </a:ln>
          <a:effectLst/>
        </p:spPr>
        <p:txBody>
          <a:bodyPr>
            <a:prstTxWarp prst="textNoShape">
              <a:avLst/>
            </a:prstTxWarp>
            <a:spAutoFit/>
          </a:bodyPr>
          <a:lstStyle/>
          <a:p>
            <a:pPr algn="ctr" eaLnBrk="0" hangingPunct="0"/>
            <a:r>
              <a:rPr lang="en-US" sz="2800" b="1" dirty="0" smtClean="0">
                <a:solidFill>
                  <a:srgbClr val="000080"/>
                </a:solidFill>
                <a:effectLst/>
              </a:rPr>
              <a:t>CNS Stem </a:t>
            </a:r>
            <a:r>
              <a:rPr lang="en-US" sz="2800" b="1" dirty="0">
                <a:solidFill>
                  <a:srgbClr val="000080"/>
                </a:solidFill>
                <a:effectLst/>
              </a:rPr>
              <a:t>cell</a:t>
            </a:r>
          </a:p>
        </p:txBody>
      </p:sp>
      <p:grpSp>
        <p:nvGrpSpPr>
          <p:cNvPr id="2" name="Group 7"/>
          <p:cNvGrpSpPr>
            <a:grpSpLocks/>
          </p:cNvGrpSpPr>
          <p:nvPr/>
        </p:nvGrpSpPr>
        <p:grpSpPr bwMode="auto">
          <a:xfrm>
            <a:off x="2239963" y="2894013"/>
            <a:ext cx="1398587" cy="838200"/>
            <a:chOff x="4512" y="672"/>
            <a:chExt cx="672" cy="528"/>
          </a:xfrm>
        </p:grpSpPr>
        <p:sp>
          <p:nvSpPr>
            <p:cNvPr id="492552" name="Oval 8"/>
            <p:cNvSpPr>
              <a:spLocks noChangeArrowheads="1"/>
            </p:cNvSpPr>
            <p:nvPr/>
          </p:nvSpPr>
          <p:spPr bwMode="auto">
            <a:xfrm>
              <a:off x="4512" y="672"/>
              <a:ext cx="624" cy="528"/>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a:p>
          </p:txBody>
        </p:sp>
        <p:sp>
          <p:nvSpPr>
            <p:cNvPr id="492553" name="Text Box 9"/>
            <p:cNvSpPr txBox="1">
              <a:spLocks noChangeArrowheads="1"/>
            </p:cNvSpPr>
            <p:nvPr/>
          </p:nvSpPr>
          <p:spPr bwMode="auto">
            <a:xfrm>
              <a:off x="4512" y="816"/>
              <a:ext cx="672" cy="212"/>
            </a:xfrm>
            <a:prstGeom prst="rect">
              <a:avLst/>
            </a:prstGeom>
            <a:noFill/>
            <a:ln w="9525">
              <a:noFill/>
              <a:miter lim="800000"/>
              <a:headEnd/>
              <a:tailEnd/>
            </a:ln>
            <a:effectLst/>
          </p:spPr>
          <p:txBody>
            <a:bodyPr>
              <a:prstTxWarp prst="textNoShape">
                <a:avLst/>
              </a:prstTxWarp>
              <a:spAutoFit/>
            </a:bodyPr>
            <a:lstStyle/>
            <a:p>
              <a:pPr algn="ctr"/>
              <a:r>
                <a:rPr lang="en-US" sz="1600" b="1">
                  <a:solidFill>
                    <a:srgbClr val="000080"/>
                  </a:solidFill>
                  <a:effectLst/>
                </a:rPr>
                <a:t>Stem cell</a:t>
              </a:r>
            </a:p>
          </p:txBody>
        </p:sp>
      </p:grpSp>
      <p:sp>
        <p:nvSpPr>
          <p:cNvPr id="492554" name="Line 10"/>
          <p:cNvSpPr>
            <a:spLocks noChangeShapeType="1"/>
          </p:cNvSpPr>
          <p:nvPr/>
        </p:nvSpPr>
        <p:spPr bwMode="auto">
          <a:xfrm flipH="1">
            <a:off x="3313113" y="2506663"/>
            <a:ext cx="312737" cy="381000"/>
          </a:xfrm>
          <a:prstGeom prst="line">
            <a:avLst/>
          </a:prstGeom>
          <a:noFill/>
          <a:ln w="76200">
            <a:solidFill>
              <a:srgbClr val="FFFFFF"/>
            </a:solidFill>
            <a:round/>
            <a:headEnd/>
            <a:tailEnd type="triangle" w="med" len="med"/>
          </a:ln>
          <a:effectLst/>
        </p:spPr>
        <p:txBody>
          <a:bodyPr wrap="none" anchor="ctr">
            <a:prstTxWarp prst="textNoShape">
              <a:avLst/>
            </a:prstTxWarp>
          </a:bodyPr>
          <a:lstStyle/>
          <a:p>
            <a:endParaRPr lang="en-US"/>
          </a:p>
        </p:txBody>
      </p:sp>
      <p:sp>
        <p:nvSpPr>
          <p:cNvPr id="492564" name="Line 20"/>
          <p:cNvSpPr>
            <a:spLocks noChangeShapeType="1"/>
          </p:cNvSpPr>
          <p:nvPr/>
        </p:nvSpPr>
        <p:spPr bwMode="auto">
          <a:xfrm flipH="1">
            <a:off x="1955800" y="3738563"/>
            <a:ext cx="381000" cy="466725"/>
          </a:xfrm>
          <a:prstGeom prst="line">
            <a:avLst/>
          </a:prstGeom>
          <a:noFill/>
          <a:ln w="76200">
            <a:solidFill>
              <a:srgbClr val="FFFFFF"/>
            </a:solidFill>
            <a:round/>
            <a:headEnd/>
            <a:tailEnd type="triangle" w="med" len="med"/>
          </a:ln>
          <a:effectLst/>
        </p:spPr>
        <p:txBody>
          <a:bodyPr wrap="none" anchor="ctr">
            <a:prstTxWarp prst="textNoShape">
              <a:avLst/>
            </a:prstTxWarp>
          </a:bodyPr>
          <a:lstStyle/>
          <a:p>
            <a:endParaRPr lang="en-US"/>
          </a:p>
        </p:txBody>
      </p:sp>
      <p:grpSp>
        <p:nvGrpSpPr>
          <p:cNvPr id="4" name="Group 24"/>
          <p:cNvGrpSpPr>
            <a:grpSpLocks/>
          </p:cNvGrpSpPr>
          <p:nvPr/>
        </p:nvGrpSpPr>
        <p:grpSpPr bwMode="auto">
          <a:xfrm>
            <a:off x="908889" y="4121246"/>
            <a:ext cx="1398587" cy="838200"/>
            <a:chOff x="4512" y="672"/>
            <a:chExt cx="672" cy="528"/>
          </a:xfrm>
        </p:grpSpPr>
        <p:sp>
          <p:nvSpPr>
            <p:cNvPr id="492569" name="Oval 25"/>
            <p:cNvSpPr>
              <a:spLocks noChangeArrowheads="1"/>
            </p:cNvSpPr>
            <p:nvPr/>
          </p:nvSpPr>
          <p:spPr bwMode="auto">
            <a:xfrm>
              <a:off x="4512" y="672"/>
              <a:ext cx="624" cy="528"/>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a:p>
          </p:txBody>
        </p:sp>
        <p:sp>
          <p:nvSpPr>
            <p:cNvPr id="492570" name="Text Box 26"/>
            <p:cNvSpPr txBox="1">
              <a:spLocks noChangeArrowheads="1"/>
            </p:cNvSpPr>
            <p:nvPr/>
          </p:nvSpPr>
          <p:spPr bwMode="auto">
            <a:xfrm>
              <a:off x="4512" y="816"/>
              <a:ext cx="672" cy="212"/>
            </a:xfrm>
            <a:prstGeom prst="rect">
              <a:avLst/>
            </a:prstGeom>
            <a:noFill/>
            <a:ln w="9525">
              <a:noFill/>
              <a:miter lim="800000"/>
              <a:headEnd/>
              <a:tailEnd/>
            </a:ln>
            <a:effectLst/>
          </p:spPr>
          <p:txBody>
            <a:bodyPr>
              <a:prstTxWarp prst="textNoShape">
                <a:avLst/>
              </a:prstTxWarp>
              <a:spAutoFit/>
            </a:bodyPr>
            <a:lstStyle/>
            <a:p>
              <a:pPr algn="ctr"/>
              <a:r>
                <a:rPr lang="en-US" sz="1600" b="1" dirty="0">
                  <a:solidFill>
                    <a:srgbClr val="000080"/>
                  </a:solidFill>
                  <a:effectLst/>
                </a:rPr>
                <a:t>Stem cell</a:t>
              </a:r>
            </a:p>
          </p:txBody>
        </p:sp>
      </p:grpSp>
      <p:grpSp>
        <p:nvGrpSpPr>
          <p:cNvPr id="8" name="Group 7"/>
          <p:cNvGrpSpPr/>
          <p:nvPr/>
        </p:nvGrpSpPr>
        <p:grpSpPr>
          <a:xfrm>
            <a:off x="3760560" y="2467202"/>
            <a:ext cx="4770438" cy="3806594"/>
            <a:chOff x="3760560" y="2467202"/>
            <a:chExt cx="4770438" cy="3806594"/>
          </a:xfrm>
        </p:grpSpPr>
        <p:sp>
          <p:nvSpPr>
            <p:cNvPr id="492549" name="Text Box 5"/>
            <p:cNvSpPr txBox="1">
              <a:spLocks noChangeArrowheads="1"/>
            </p:cNvSpPr>
            <p:nvPr/>
          </p:nvSpPr>
          <p:spPr bwMode="auto">
            <a:xfrm>
              <a:off x="5409973" y="5424792"/>
              <a:ext cx="1499930" cy="461665"/>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b="1" dirty="0">
                  <a:solidFill>
                    <a:srgbClr val="FFFFFF"/>
                  </a:solidFill>
                  <a:effectLst/>
                </a:rPr>
                <a:t>astrocytes</a:t>
              </a:r>
            </a:p>
          </p:txBody>
        </p:sp>
        <p:sp>
          <p:nvSpPr>
            <p:cNvPr id="492550" name="Text Box 6"/>
            <p:cNvSpPr txBox="1">
              <a:spLocks noChangeArrowheads="1"/>
            </p:cNvSpPr>
            <p:nvPr/>
          </p:nvSpPr>
          <p:spPr bwMode="auto">
            <a:xfrm>
              <a:off x="3862388" y="4931679"/>
              <a:ext cx="1232729" cy="461665"/>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b="1" dirty="0">
                  <a:solidFill>
                    <a:srgbClr val="FFFFFF"/>
                  </a:solidFill>
                  <a:effectLst/>
                </a:rPr>
                <a:t>neurons</a:t>
              </a:r>
            </a:p>
          </p:txBody>
        </p:sp>
        <p:grpSp>
          <p:nvGrpSpPr>
            <p:cNvPr id="3" name="Group 11"/>
            <p:cNvGrpSpPr>
              <a:grpSpLocks/>
            </p:cNvGrpSpPr>
            <p:nvPr/>
          </p:nvGrpSpPr>
          <p:grpSpPr bwMode="auto">
            <a:xfrm>
              <a:off x="5378450" y="2808513"/>
              <a:ext cx="1349375" cy="684213"/>
              <a:chOff x="3621" y="2351"/>
              <a:chExt cx="850" cy="528"/>
            </a:xfrm>
          </p:grpSpPr>
          <p:sp>
            <p:nvSpPr>
              <p:cNvPr id="492556" name="Oval 12"/>
              <p:cNvSpPr>
                <a:spLocks noChangeArrowheads="1"/>
              </p:cNvSpPr>
              <p:nvPr/>
            </p:nvSpPr>
            <p:spPr bwMode="auto">
              <a:xfrm>
                <a:off x="3621" y="2351"/>
                <a:ext cx="816" cy="528"/>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p>
            </p:txBody>
          </p:sp>
          <p:sp>
            <p:nvSpPr>
              <p:cNvPr id="492557" name="Text Box 13"/>
              <p:cNvSpPr txBox="1">
                <a:spLocks noChangeArrowheads="1"/>
              </p:cNvSpPr>
              <p:nvPr/>
            </p:nvSpPr>
            <p:spPr bwMode="auto">
              <a:xfrm>
                <a:off x="3645" y="2496"/>
                <a:ext cx="826" cy="259"/>
              </a:xfrm>
              <a:prstGeom prst="rect">
                <a:avLst/>
              </a:prstGeom>
              <a:noFill/>
              <a:ln w="9525">
                <a:noFill/>
                <a:miter lim="800000"/>
                <a:headEnd/>
                <a:tailEnd/>
              </a:ln>
              <a:effectLst/>
            </p:spPr>
            <p:txBody>
              <a:bodyPr>
                <a:prstTxWarp prst="textNoShape">
                  <a:avLst/>
                </a:prstTxWarp>
                <a:spAutoFit/>
              </a:bodyPr>
              <a:lstStyle/>
              <a:p>
                <a:r>
                  <a:rPr lang="en-US" sz="1600" b="1">
                    <a:solidFill>
                      <a:srgbClr val="000000"/>
                    </a:solidFill>
                    <a:effectLst/>
                  </a:rPr>
                  <a:t>progenitor</a:t>
                </a:r>
              </a:p>
            </p:txBody>
          </p:sp>
        </p:grpSp>
        <p:pic>
          <p:nvPicPr>
            <p:cNvPr id="492558" name="Picture 14"/>
            <p:cNvPicPr>
              <a:picLocks noChangeAspect="1" noChangeArrowheads="1"/>
            </p:cNvPicPr>
            <p:nvPr/>
          </p:nvPicPr>
          <p:blipFill>
            <a:blip r:embed="rId3"/>
            <a:srcRect/>
            <a:stretch>
              <a:fillRect/>
            </a:stretch>
          </p:blipFill>
          <p:spPr bwMode="auto">
            <a:xfrm>
              <a:off x="6999060" y="3847417"/>
              <a:ext cx="1531938" cy="1149350"/>
            </a:xfrm>
            <a:prstGeom prst="rect">
              <a:avLst/>
            </a:prstGeom>
            <a:noFill/>
            <a:ln w="9525">
              <a:solidFill>
                <a:srgbClr val="FFFFFF"/>
              </a:solidFill>
              <a:miter lim="800000"/>
              <a:headEnd/>
              <a:tailEnd/>
            </a:ln>
          </p:spPr>
        </p:pic>
        <p:pic>
          <p:nvPicPr>
            <p:cNvPr id="492559" name="Picture 15"/>
            <p:cNvPicPr>
              <a:picLocks noChangeAspect="1" noChangeArrowheads="1"/>
            </p:cNvPicPr>
            <p:nvPr/>
          </p:nvPicPr>
          <p:blipFill>
            <a:blip r:embed="rId4"/>
            <a:srcRect/>
            <a:stretch>
              <a:fillRect/>
            </a:stretch>
          </p:blipFill>
          <p:spPr bwMode="auto">
            <a:xfrm>
              <a:off x="5382985" y="4340529"/>
              <a:ext cx="1531938" cy="1149350"/>
            </a:xfrm>
            <a:prstGeom prst="rect">
              <a:avLst/>
            </a:prstGeom>
            <a:noFill/>
            <a:ln w="9525">
              <a:solidFill>
                <a:srgbClr val="FFFFFF"/>
              </a:solidFill>
              <a:miter lim="800000"/>
              <a:headEnd/>
              <a:tailEnd/>
            </a:ln>
          </p:spPr>
        </p:pic>
        <p:pic>
          <p:nvPicPr>
            <p:cNvPr id="492560" name="Picture 16"/>
            <p:cNvPicPr>
              <a:picLocks noChangeAspect="1" noChangeArrowheads="1"/>
            </p:cNvPicPr>
            <p:nvPr/>
          </p:nvPicPr>
          <p:blipFill>
            <a:blip r:embed="rId5"/>
            <a:srcRect/>
            <a:stretch>
              <a:fillRect/>
            </a:stretch>
          </p:blipFill>
          <p:spPr bwMode="auto">
            <a:xfrm>
              <a:off x="3760560" y="3849004"/>
              <a:ext cx="1514475" cy="1136650"/>
            </a:xfrm>
            <a:prstGeom prst="rect">
              <a:avLst/>
            </a:prstGeom>
            <a:noFill/>
            <a:ln w="9525">
              <a:solidFill>
                <a:srgbClr val="FFFFFF"/>
              </a:solidFill>
              <a:miter lim="800000"/>
              <a:headEnd/>
              <a:tailEnd/>
            </a:ln>
          </p:spPr>
        </p:pic>
        <p:sp>
          <p:nvSpPr>
            <p:cNvPr id="492561" name="Line 17"/>
            <p:cNvSpPr>
              <a:spLocks noChangeShapeType="1"/>
            </p:cNvSpPr>
            <p:nvPr/>
          </p:nvSpPr>
          <p:spPr bwMode="auto">
            <a:xfrm>
              <a:off x="5233307" y="2467202"/>
              <a:ext cx="347663" cy="379412"/>
            </a:xfrm>
            <a:prstGeom prst="line">
              <a:avLst/>
            </a:prstGeom>
            <a:noFill/>
            <a:ln w="76200">
              <a:solidFill>
                <a:schemeClr val="bg1"/>
              </a:solidFill>
              <a:round/>
              <a:headEnd/>
              <a:tailEnd type="triangle" w="med" len="med"/>
            </a:ln>
            <a:effectLst/>
          </p:spPr>
          <p:txBody>
            <a:bodyPr wrap="none" anchor="ctr">
              <a:prstTxWarp prst="textNoShape">
                <a:avLst/>
              </a:prstTxWarp>
            </a:bodyPr>
            <a:lstStyle/>
            <a:p>
              <a:endParaRPr lang="en-US"/>
            </a:p>
          </p:txBody>
        </p:sp>
        <p:sp>
          <p:nvSpPr>
            <p:cNvPr id="492565" name="Line 21"/>
            <p:cNvSpPr>
              <a:spLocks noChangeShapeType="1"/>
            </p:cNvSpPr>
            <p:nvPr/>
          </p:nvSpPr>
          <p:spPr bwMode="auto">
            <a:xfrm>
              <a:off x="6488113" y="3449863"/>
              <a:ext cx="347662" cy="379413"/>
            </a:xfrm>
            <a:prstGeom prst="line">
              <a:avLst/>
            </a:prstGeom>
            <a:noFill/>
            <a:ln w="76200">
              <a:solidFill>
                <a:srgbClr val="FFFFFF"/>
              </a:solidFill>
              <a:round/>
              <a:headEnd/>
              <a:tailEnd type="triangle" w="med" len="med"/>
            </a:ln>
            <a:effectLst/>
          </p:spPr>
          <p:txBody>
            <a:bodyPr wrap="none" anchor="ctr">
              <a:prstTxWarp prst="textNoShape">
                <a:avLst/>
              </a:prstTxWarp>
            </a:bodyPr>
            <a:lstStyle/>
            <a:p>
              <a:endParaRPr lang="en-US"/>
            </a:p>
          </p:txBody>
        </p:sp>
        <p:sp>
          <p:nvSpPr>
            <p:cNvPr id="492566" name="Line 22"/>
            <p:cNvSpPr>
              <a:spLocks noChangeShapeType="1"/>
            </p:cNvSpPr>
            <p:nvPr/>
          </p:nvSpPr>
          <p:spPr bwMode="auto">
            <a:xfrm flipH="1">
              <a:off x="5383213" y="3487963"/>
              <a:ext cx="312737" cy="381000"/>
            </a:xfrm>
            <a:prstGeom prst="line">
              <a:avLst/>
            </a:prstGeom>
            <a:noFill/>
            <a:ln w="76200">
              <a:solidFill>
                <a:srgbClr val="FFFFFF"/>
              </a:solidFill>
              <a:round/>
              <a:headEnd/>
              <a:tailEnd type="triangle" w="med" len="med"/>
            </a:ln>
            <a:effectLst/>
          </p:spPr>
          <p:txBody>
            <a:bodyPr wrap="none" anchor="ctr">
              <a:prstTxWarp prst="textNoShape">
                <a:avLst/>
              </a:prstTxWarp>
            </a:bodyPr>
            <a:lstStyle/>
            <a:p>
              <a:endParaRPr lang="en-US"/>
            </a:p>
          </p:txBody>
        </p:sp>
        <p:sp>
          <p:nvSpPr>
            <p:cNvPr id="492567" name="Text Box 23"/>
            <p:cNvSpPr txBox="1">
              <a:spLocks noChangeArrowheads="1"/>
            </p:cNvSpPr>
            <p:nvPr/>
          </p:nvSpPr>
          <p:spPr bwMode="auto">
            <a:xfrm>
              <a:off x="7357837" y="4931679"/>
              <a:ext cx="935472" cy="461665"/>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b="1" dirty="0" err="1">
                  <a:solidFill>
                    <a:srgbClr val="FFFFFF"/>
                  </a:solidFill>
                  <a:effectLst/>
                </a:rPr>
                <a:t>oligos</a:t>
              </a:r>
              <a:endParaRPr lang="en-US" sz="2400" b="1" dirty="0">
                <a:solidFill>
                  <a:srgbClr val="FFFFFF"/>
                </a:solidFill>
                <a:effectLst/>
              </a:endParaRPr>
            </a:p>
          </p:txBody>
        </p:sp>
        <p:sp>
          <p:nvSpPr>
            <p:cNvPr id="492571" name="Line 27"/>
            <p:cNvSpPr>
              <a:spLocks noChangeShapeType="1"/>
            </p:cNvSpPr>
            <p:nvPr/>
          </p:nvSpPr>
          <p:spPr bwMode="auto">
            <a:xfrm>
              <a:off x="6057900" y="3584801"/>
              <a:ext cx="3175" cy="654050"/>
            </a:xfrm>
            <a:prstGeom prst="line">
              <a:avLst/>
            </a:prstGeom>
            <a:noFill/>
            <a:ln w="76200">
              <a:solidFill>
                <a:srgbClr val="FFFFFF"/>
              </a:solidFill>
              <a:round/>
              <a:headEnd/>
              <a:tailEnd type="triangle" w="med" len="med"/>
            </a:ln>
            <a:effectLst/>
          </p:spPr>
          <p:txBody>
            <a:bodyPr wrap="none" anchor="ctr">
              <a:prstTxWarp prst="textNoShape">
                <a:avLst/>
              </a:prstTxWarp>
            </a:bodyPr>
            <a:lstStyle/>
            <a:p>
              <a:endParaRPr lang="en-US"/>
            </a:p>
          </p:txBody>
        </p:sp>
        <p:sp>
          <p:nvSpPr>
            <p:cNvPr id="28" name="Text Box 5"/>
            <p:cNvSpPr txBox="1">
              <a:spLocks noChangeArrowheads="1"/>
            </p:cNvSpPr>
            <p:nvPr/>
          </p:nvSpPr>
          <p:spPr bwMode="auto">
            <a:xfrm>
              <a:off x="6270168" y="5812131"/>
              <a:ext cx="1707469" cy="461665"/>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b="1" dirty="0" smtClean="0">
                  <a:solidFill>
                    <a:srgbClr val="FFFFFF"/>
                  </a:solidFill>
                  <a:effectLst/>
                </a:rPr>
                <a:t>“</a:t>
              </a:r>
              <a:r>
                <a:rPr lang="en-US" sz="2400" b="1" dirty="0" err="1" smtClean="0">
                  <a:solidFill>
                    <a:srgbClr val="FFFFFF"/>
                  </a:solidFill>
                  <a:effectLst/>
                </a:rPr>
                <a:t>macroglia</a:t>
              </a:r>
              <a:r>
                <a:rPr lang="en-US" sz="2400" b="1" dirty="0" smtClean="0">
                  <a:solidFill>
                    <a:srgbClr val="FFFFFF"/>
                  </a:solidFill>
                  <a:effectLst/>
                </a:rPr>
                <a:t>”</a:t>
              </a:r>
              <a:endParaRPr lang="en-US" sz="2400" b="1" dirty="0">
                <a:solidFill>
                  <a:srgbClr val="FFFFFF"/>
                </a:solidFill>
                <a:effectLst/>
              </a:endParaRPr>
            </a:p>
          </p:txBody>
        </p:sp>
        <p:cxnSp>
          <p:nvCxnSpPr>
            <p:cNvPr id="30" name="Straight Connector 29"/>
            <p:cNvCxnSpPr/>
            <p:nvPr/>
          </p:nvCxnSpPr>
          <p:spPr>
            <a:xfrm>
              <a:off x="5325835" y="5883580"/>
              <a:ext cx="3205163" cy="1588"/>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5" name="Curved Right Arrow 4"/>
          <p:cNvSpPr/>
          <p:nvPr/>
        </p:nvSpPr>
        <p:spPr>
          <a:xfrm rot="2604109">
            <a:off x="1259825" y="609009"/>
            <a:ext cx="970029" cy="4147495"/>
          </a:xfrm>
          <a:prstGeom prst="curvedRightArrow">
            <a:avLst>
              <a:gd name="adj1" fmla="val 25000"/>
              <a:gd name="adj2" fmla="val 50000"/>
              <a:gd name="adj3" fmla="val 15746"/>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rot="18517387">
            <a:off x="-142502" y="1781359"/>
            <a:ext cx="2486687" cy="914400"/>
          </a:xfrm>
          <a:prstGeom prst="rect">
            <a:avLst/>
          </a:prstGeom>
          <a:noFill/>
          <a:ln>
            <a:noFill/>
          </a:ln>
        </p:spPr>
        <p:txBody>
          <a:bodyPr vert="horz" wrap="none" lIns="438912" tIns="219456" rIns="438912" bIns="219456" rtlCol="0" anchor="ctr">
            <a:noAutofit/>
          </a:bodyPr>
          <a:lstStyle/>
          <a:p>
            <a:r>
              <a:rPr lang="en-US" sz="2400" dirty="0" smtClean="0">
                <a:solidFill>
                  <a:srgbClr val="FFFFFF"/>
                </a:solidFill>
              </a:rPr>
              <a:t>Self-renewal</a:t>
            </a:r>
          </a:p>
        </p:txBody>
      </p:sp>
      <p:sp>
        <p:nvSpPr>
          <p:cNvPr id="7" name="TextBox 6"/>
          <p:cNvSpPr txBox="1"/>
          <p:nvPr/>
        </p:nvSpPr>
        <p:spPr>
          <a:xfrm>
            <a:off x="1534738" y="1871663"/>
            <a:ext cx="1604124" cy="706437"/>
          </a:xfrm>
          <a:prstGeom prst="rect">
            <a:avLst/>
          </a:prstGeom>
          <a:ln>
            <a:noFill/>
          </a:ln>
        </p:spPr>
        <p:txBody>
          <a:bodyPr vert="horz" wrap="none" lIns="438912" tIns="219456" rIns="438912" bIns="219456" rtlCol="0" anchor="ctr">
            <a:noAutofit/>
          </a:bodyPr>
          <a:lstStyle/>
          <a:p>
            <a:endParaRPr lang="en-US" sz="2800" dirty="0" smtClean="0">
              <a:solidFill>
                <a:srgbClr val="FFFFFF"/>
              </a:solidFill>
            </a:endParaRPr>
          </a:p>
        </p:txBody>
      </p:sp>
      <p:grpSp>
        <p:nvGrpSpPr>
          <p:cNvPr id="15" name="Group 14"/>
          <p:cNvGrpSpPr/>
          <p:nvPr/>
        </p:nvGrpSpPr>
        <p:grpSpPr>
          <a:xfrm>
            <a:off x="7015919" y="1405579"/>
            <a:ext cx="2053395" cy="1926460"/>
            <a:chOff x="7015919" y="1405579"/>
            <a:chExt cx="2053395" cy="1926460"/>
          </a:xfrm>
        </p:grpSpPr>
        <p:grpSp>
          <p:nvGrpSpPr>
            <p:cNvPr id="13" name="Group 12"/>
            <p:cNvGrpSpPr/>
            <p:nvPr/>
          </p:nvGrpSpPr>
          <p:grpSpPr>
            <a:xfrm>
              <a:off x="7177844" y="1927366"/>
              <a:ext cx="1778831" cy="1404673"/>
              <a:chOff x="6835775" y="1990641"/>
              <a:chExt cx="1778831" cy="1404673"/>
            </a:xfrm>
          </p:grpSpPr>
          <p:pic>
            <p:nvPicPr>
              <p:cNvPr id="10" name="Picture 9" descr="dori_adultbrain_microglia.jpg"/>
              <p:cNvPicPr>
                <a:picLocks noChangeAspect="1"/>
              </p:cNvPicPr>
              <p:nvPr/>
            </p:nvPicPr>
            <p:blipFill rotWithShape="1">
              <a:blip r:embed="rId6">
                <a:extLst>
                  <a:ext uri="{28A0092B-C50C-407E-A947-70E740481C1C}">
                    <a14:useLocalDpi xmlns:a14="http://schemas.microsoft.com/office/drawing/2010/main" val="0"/>
                  </a:ext>
                </a:extLst>
              </a:blip>
              <a:srcRect l="7346" t="23019" r="10465" b="8518"/>
              <a:stretch/>
            </p:blipFill>
            <p:spPr>
              <a:xfrm>
                <a:off x="6835775" y="1990641"/>
                <a:ext cx="1657863" cy="1404673"/>
              </a:xfrm>
              <a:prstGeom prst="rect">
                <a:avLst/>
              </a:prstGeom>
            </p:spPr>
          </p:pic>
          <p:sp>
            <p:nvSpPr>
              <p:cNvPr id="11" name="TextBox 10"/>
              <p:cNvSpPr txBox="1"/>
              <p:nvPr/>
            </p:nvSpPr>
            <p:spPr>
              <a:xfrm>
                <a:off x="7090605" y="2808513"/>
                <a:ext cx="1524001" cy="586801"/>
              </a:xfrm>
              <a:prstGeom prst="rect">
                <a:avLst/>
              </a:prstGeom>
              <a:ln>
                <a:noFill/>
              </a:ln>
            </p:spPr>
            <p:txBody>
              <a:bodyPr vert="horz" wrap="none" lIns="438912" tIns="219456" rIns="438912" bIns="219456" rtlCol="0" anchor="ctr">
                <a:noAutofit/>
              </a:bodyPr>
              <a:lstStyle/>
              <a:p>
                <a:r>
                  <a:rPr lang="en-US" sz="1400" b="1" dirty="0" smtClean="0">
                    <a:solidFill>
                      <a:srgbClr val="FFFFFF"/>
                    </a:solidFill>
                  </a:rPr>
                  <a:t>Stevens lab</a:t>
                </a:r>
              </a:p>
            </p:txBody>
          </p:sp>
        </p:grpSp>
        <p:sp>
          <p:nvSpPr>
            <p:cNvPr id="14" name="TextBox 13"/>
            <p:cNvSpPr txBox="1"/>
            <p:nvPr/>
          </p:nvSpPr>
          <p:spPr>
            <a:xfrm>
              <a:off x="7015919" y="1405579"/>
              <a:ext cx="2053395" cy="559509"/>
            </a:xfrm>
            <a:prstGeom prst="rect">
              <a:avLst/>
            </a:prstGeom>
            <a:ln>
              <a:noFill/>
            </a:ln>
          </p:spPr>
          <p:txBody>
            <a:bodyPr vert="horz" wrap="none" lIns="438912" tIns="219456" rIns="438912" bIns="219456" rtlCol="0" anchor="ctr">
              <a:noAutofit/>
            </a:bodyPr>
            <a:lstStyle/>
            <a:p>
              <a:r>
                <a:rPr lang="en-US" sz="2400" b="1" dirty="0" smtClean="0">
                  <a:solidFill>
                    <a:srgbClr val="FFFFFF"/>
                  </a:solidFill>
                </a:rPr>
                <a:t>microglia</a:t>
              </a:r>
            </a:p>
          </p:txBody>
        </p:sp>
      </p:grpSp>
    </p:spTree>
    <p:extLst>
      <p:ext uri="{BB962C8B-B14F-4D97-AF65-F5344CB8AC3E}">
        <p14:creationId xmlns:p14="http://schemas.microsoft.com/office/powerpoint/2010/main" val="3428631585"/>
      </p:ext>
    </p:extLst>
  </p:cSld>
  <p:clrMapOvr>
    <a:masterClrMapping/>
  </p:clrMapOvr>
  <p:transition advTm="467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490"/>
            <a:ext cx="8229600" cy="1145910"/>
          </a:xfrm>
        </p:spPr>
        <p:txBody>
          <a:bodyPr>
            <a:normAutofit fontScale="90000"/>
          </a:bodyPr>
          <a:lstStyle/>
          <a:p>
            <a:r>
              <a:rPr lang="en-US" sz="3200" b="1" dirty="0">
                <a:solidFill>
                  <a:srgbClr val="FFFFFF"/>
                </a:solidFill>
              </a:rPr>
              <a:t>AS specification:</a:t>
            </a:r>
            <a:br>
              <a:rPr lang="en-US" sz="3200" b="1" dirty="0">
                <a:solidFill>
                  <a:srgbClr val="FFFFFF"/>
                </a:solidFill>
              </a:rPr>
            </a:br>
            <a:r>
              <a:rPr lang="en-US" sz="3200" b="1" dirty="0">
                <a:solidFill>
                  <a:srgbClr val="FFFFFF"/>
                </a:solidFill>
              </a:rPr>
              <a:t>WHERE</a:t>
            </a:r>
            <a:r>
              <a:rPr lang="en-US" sz="3200" b="1" dirty="0" smtClean="0">
                <a:solidFill>
                  <a:srgbClr val="FFFFFF"/>
                </a:solidFill>
              </a:rPr>
              <a:t>: Ventricular zone radial glial cells are neural stem cells </a:t>
            </a:r>
            <a:r>
              <a:rPr lang="en-US" sz="3200" b="1" i="1" dirty="0" smtClean="0">
                <a:solidFill>
                  <a:srgbClr val="FFFFFF"/>
                </a:solidFill>
              </a:rPr>
              <a:t>in vivo</a:t>
            </a:r>
            <a:endParaRPr lang="en-US" sz="3200" b="1" i="1" dirty="0">
              <a:solidFill>
                <a:srgbClr val="FFFFFF"/>
              </a:solidFill>
            </a:endParaRPr>
          </a:p>
        </p:txBody>
      </p:sp>
      <p:pic>
        <p:nvPicPr>
          <p:cNvPr id="3" name="Picture 2"/>
          <p:cNvPicPr>
            <a:picLocks noChangeAspect="1"/>
          </p:cNvPicPr>
          <p:nvPr/>
        </p:nvPicPr>
        <p:blipFill>
          <a:blip r:embed="rId2"/>
          <a:stretch>
            <a:fillRect/>
          </a:stretch>
        </p:blipFill>
        <p:spPr>
          <a:xfrm>
            <a:off x="3335865" y="2165342"/>
            <a:ext cx="5486401" cy="4540258"/>
          </a:xfrm>
          <a:prstGeom prst="rect">
            <a:avLst/>
          </a:prstGeom>
        </p:spPr>
      </p:pic>
      <p:pic>
        <p:nvPicPr>
          <p:cNvPr id="4" name="Picture 3"/>
          <p:cNvPicPr>
            <a:picLocks noChangeAspect="1"/>
          </p:cNvPicPr>
          <p:nvPr/>
        </p:nvPicPr>
        <p:blipFill>
          <a:blip r:embed="rId3"/>
          <a:stretch>
            <a:fillRect/>
          </a:stretch>
        </p:blipFill>
        <p:spPr>
          <a:xfrm>
            <a:off x="0" y="1405467"/>
            <a:ext cx="5943600" cy="1953240"/>
          </a:xfrm>
          <a:prstGeom prst="rect">
            <a:avLst/>
          </a:prstGeom>
        </p:spPr>
      </p:pic>
    </p:spTree>
    <p:extLst>
      <p:ext uri="{BB962C8B-B14F-4D97-AF65-F5344CB8AC3E}">
        <p14:creationId xmlns:p14="http://schemas.microsoft.com/office/powerpoint/2010/main" val="15274628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Radial glia throughout the brain</a:t>
            </a:r>
            <a:endParaRPr lang="en-US" dirty="0">
              <a:solidFill>
                <a:srgbClr val="FFFFFF"/>
              </a:solidFill>
            </a:endParaRPr>
          </a:p>
        </p:txBody>
      </p:sp>
      <p:pic>
        <p:nvPicPr>
          <p:cNvPr id="4" name="Picture 3" descr="ncomms1460-f2.jpg"/>
          <p:cNvPicPr>
            <a:picLocks noChangeAspect="1"/>
          </p:cNvPicPr>
          <p:nvPr/>
        </p:nvPicPr>
        <p:blipFill rotWithShape="1">
          <a:blip r:embed="rId2">
            <a:extLst>
              <a:ext uri="{28A0092B-C50C-407E-A947-70E740481C1C}">
                <a14:useLocalDpi xmlns:a14="http://schemas.microsoft.com/office/drawing/2010/main" val="0"/>
              </a:ext>
            </a:extLst>
          </a:blip>
          <a:srcRect r="45741" b="46683"/>
          <a:stretch/>
        </p:blipFill>
        <p:spPr>
          <a:xfrm>
            <a:off x="1134533" y="1402864"/>
            <a:ext cx="7433734" cy="5150335"/>
          </a:xfrm>
          <a:prstGeom prst="rect">
            <a:avLst/>
          </a:prstGeom>
        </p:spPr>
      </p:pic>
      <p:sp>
        <p:nvSpPr>
          <p:cNvPr id="5" name="Rectangle 4"/>
          <p:cNvSpPr/>
          <p:nvPr/>
        </p:nvSpPr>
        <p:spPr>
          <a:xfrm>
            <a:off x="5629868" y="5970601"/>
            <a:ext cx="2659464" cy="369332"/>
          </a:xfrm>
          <a:prstGeom prst="rect">
            <a:avLst/>
          </a:prstGeom>
        </p:spPr>
        <p:txBody>
          <a:bodyPr wrap="none">
            <a:spAutoFit/>
          </a:bodyPr>
          <a:lstStyle/>
          <a:p>
            <a:r>
              <a:rPr lang="fr-FR" dirty="0">
                <a:solidFill>
                  <a:schemeClr val="bg1"/>
                </a:solidFill>
              </a:rPr>
              <a:t>doi:10.1038/ncomms1460</a:t>
            </a:r>
            <a:endParaRPr lang="en-US" dirty="0">
              <a:solidFill>
                <a:schemeClr val="bg1"/>
              </a:solidFill>
            </a:endParaRPr>
          </a:p>
        </p:txBody>
      </p:sp>
    </p:spTree>
    <p:extLst>
      <p:ext uri="{BB962C8B-B14F-4D97-AF65-F5344CB8AC3E}">
        <p14:creationId xmlns:p14="http://schemas.microsoft.com/office/powerpoint/2010/main" val="6796931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in_ce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1640185"/>
            <a:ext cx="8724900" cy="4038600"/>
          </a:xfrm>
          <a:prstGeom prst="rect">
            <a:avLst/>
          </a:prstGeom>
        </p:spPr>
      </p:pic>
      <p:sp>
        <p:nvSpPr>
          <p:cNvPr id="2" name="Title 1"/>
          <p:cNvSpPr>
            <a:spLocks noGrp="1"/>
          </p:cNvSpPr>
          <p:nvPr>
            <p:ph type="title"/>
          </p:nvPr>
        </p:nvSpPr>
        <p:spPr>
          <a:xfrm>
            <a:off x="76200" y="104520"/>
            <a:ext cx="8686800" cy="941362"/>
          </a:xfrm>
        </p:spPr>
        <p:txBody>
          <a:bodyPr>
            <a:noAutofit/>
          </a:bodyPr>
          <a:lstStyle/>
          <a:p>
            <a:r>
              <a:rPr lang="en-US" sz="3200" b="1" dirty="0" smtClean="0">
                <a:solidFill>
                  <a:schemeClr val="bg1"/>
                </a:solidFill>
              </a:rPr>
              <a:t> “</a:t>
            </a:r>
            <a:r>
              <a:rPr lang="en-US" sz="3200" b="1" dirty="0" err="1">
                <a:solidFill>
                  <a:schemeClr val="bg1"/>
                </a:solidFill>
              </a:rPr>
              <a:t>N</a:t>
            </a:r>
            <a:r>
              <a:rPr lang="en-US" sz="3200" b="1" dirty="0" err="1" smtClean="0">
                <a:solidFill>
                  <a:schemeClr val="bg1"/>
                </a:solidFill>
              </a:rPr>
              <a:t>eurocentric</a:t>
            </a:r>
            <a:r>
              <a:rPr lang="en-US" sz="3200" b="1" dirty="0" smtClean="0">
                <a:solidFill>
                  <a:schemeClr val="bg1"/>
                </a:solidFill>
              </a:rPr>
              <a:t>” Neuroscience misses more than half the picture</a:t>
            </a:r>
            <a:endParaRPr lang="en-US" sz="3200" b="1" dirty="0">
              <a:solidFill>
                <a:schemeClr val="bg1"/>
              </a:solidFill>
            </a:endParaRPr>
          </a:p>
        </p:txBody>
      </p:sp>
      <p:sp>
        <p:nvSpPr>
          <p:cNvPr id="5" name="Text Box 6"/>
          <p:cNvSpPr txBox="1">
            <a:spLocks noChangeArrowheads="1"/>
          </p:cNvSpPr>
          <p:nvPr/>
        </p:nvSpPr>
        <p:spPr bwMode="auto">
          <a:xfrm>
            <a:off x="3515203" y="4796517"/>
            <a:ext cx="1663887" cy="461665"/>
          </a:xfrm>
          <a:prstGeom prst="rect">
            <a:avLst/>
          </a:prstGeom>
          <a:noFill/>
          <a:ln w="9525">
            <a:noFill/>
            <a:miter lim="800000"/>
            <a:headEnd/>
            <a:tailEnd/>
          </a:ln>
          <a:effectLst/>
        </p:spPr>
        <p:txBody>
          <a:bodyPr wrap="square">
            <a:prstTxWarp prst="textNoShape">
              <a:avLst/>
            </a:prstTxWarp>
            <a:spAutoFit/>
          </a:bodyPr>
          <a:lstStyle/>
          <a:p>
            <a:pPr eaLnBrk="0" hangingPunct="0"/>
            <a:r>
              <a:rPr lang="en-US" sz="2400" b="1" dirty="0" smtClean="0">
                <a:solidFill>
                  <a:schemeClr val="bg1"/>
                </a:solidFill>
                <a:effectLst/>
              </a:rPr>
              <a:t>neurons</a:t>
            </a:r>
            <a:endParaRPr lang="en-US" sz="2400" b="1" dirty="0">
              <a:solidFill>
                <a:schemeClr val="bg1"/>
              </a:solidFill>
              <a:effectLst/>
            </a:endParaRPr>
          </a:p>
        </p:txBody>
      </p:sp>
      <p:grpSp>
        <p:nvGrpSpPr>
          <p:cNvPr id="6" name="Group 5"/>
          <p:cNvGrpSpPr/>
          <p:nvPr/>
        </p:nvGrpSpPr>
        <p:grpSpPr>
          <a:xfrm>
            <a:off x="203200" y="1001858"/>
            <a:ext cx="8851440" cy="5772098"/>
            <a:chOff x="203200" y="1001858"/>
            <a:chExt cx="8851440" cy="5772098"/>
          </a:xfrm>
        </p:grpSpPr>
        <p:grpSp>
          <p:nvGrpSpPr>
            <p:cNvPr id="3" name="Group 2"/>
            <p:cNvGrpSpPr/>
            <p:nvPr/>
          </p:nvGrpSpPr>
          <p:grpSpPr>
            <a:xfrm>
              <a:off x="203200" y="1629752"/>
              <a:ext cx="8851440" cy="5144204"/>
              <a:chOff x="203200" y="1629752"/>
              <a:chExt cx="8851440" cy="5144204"/>
            </a:xfrm>
          </p:grpSpPr>
          <p:grpSp>
            <p:nvGrpSpPr>
              <p:cNvPr id="16" name="Group 15"/>
              <p:cNvGrpSpPr/>
              <p:nvPr/>
            </p:nvGrpSpPr>
            <p:grpSpPr>
              <a:xfrm>
                <a:off x="203200" y="1629752"/>
                <a:ext cx="8851440" cy="5144204"/>
                <a:chOff x="203200" y="1629752"/>
                <a:chExt cx="8851440" cy="5144204"/>
              </a:xfrm>
            </p:grpSpPr>
            <p:pic>
              <p:nvPicPr>
                <p:cNvPr id="8" name="Picture 15"/>
                <p:cNvPicPr>
                  <a:picLocks noChangeAspect="1" noChangeArrowheads="1"/>
                </p:cNvPicPr>
                <p:nvPr/>
              </p:nvPicPr>
              <p:blipFill>
                <a:blip r:embed="rId5"/>
                <a:srcRect/>
                <a:stretch>
                  <a:fillRect/>
                </a:stretch>
              </p:blipFill>
              <p:spPr bwMode="auto">
                <a:xfrm>
                  <a:off x="6587949" y="1629752"/>
                  <a:ext cx="2206073" cy="1655126"/>
                </a:xfrm>
                <a:prstGeom prst="rect">
                  <a:avLst/>
                </a:prstGeom>
                <a:noFill/>
                <a:ln w="9525">
                  <a:solidFill>
                    <a:schemeClr val="tx1"/>
                  </a:solidFill>
                  <a:miter lim="800000"/>
                  <a:headEnd/>
                  <a:tailEnd/>
                </a:ln>
              </p:spPr>
            </p:pic>
            <p:pic>
              <p:nvPicPr>
                <p:cNvPr id="9" name="Picture 15"/>
                <p:cNvPicPr>
                  <a:picLocks noChangeAspect="1" noChangeArrowheads="1"/>
                </p:cNvPicPr>
                <p:nvPr/>
              </p:nvPicPr>
              <p:blipFill>
                <a:blip r:embed="rId5"/>
                <a:srcRect/>
                <a:stretch>
                  <a:fillRect/>
                </a:stretch>
              </p:blipFill>
              <p:spPr bwMode="auto">
                <a:xfrm>
                  <a:off x="3458621" y="3641191"/>
                  <a:ext cx="2155244" cy="1616991"/>
                </a:xfrm>
                <a:prstGeom prst="rect">
                  <a:avLst/>
                </a:prstGeom>
                <a:noFill/>
                <a:ln w="9525">
                  <a:solidFill>
                    <a:schemeClr val="tx1"/>
                  </a:solidFill>
                  <a:miter lim="800000"/>
                  <a:headEnd/>
                  <a:tailEnd/>
                </a:ln>
              </p:spPr>
            </p:pic>
            <p:pic>
              <p:nvPicPr>
                <p:cNvPr id="10" name="Picture 15"/>
                <p:cNvPicPr>
                  <a:picLocks noChangeAspect="1" noChangeArrowheads="1"/>
                </p:cNvPicPr>
                <p:nvPr/>
              </p:nvPicPr>
              <p:blipFill>
                <a:blip r:embed="rId5"/>
                <a:srcRect/>
                <a:stretch>
                  <a:fillRect/>
                </a:stretch>
              </p:blipFill>
              <p:spPr bwMode="auto">
                <a:xfrm>
                  <a:off x="2741952" y="5363485"/>
                  <a:ext cx="1794291" cy="1346183"/>
                </a:xfrm>
                <a:prstGeom prst="rect">
                  <a:avLst/>
                </a:prstGeom>
                <a:noFill/>
                <a:ln w="9525">
                  <a:solidFill>
                    <a:schemeClr val="tx1"/>
                  </a:solidFill>
                  <a:miter lim="800000"/>
                  <a:headEnd/>
                  <a:tailEnd/>
                </a:ln>
              </p:spPr>
            </p:pic>
            <p:pic>
              <p:nvPicPr>
                <p:cNvPr id="11" name="Picture 15"/>
                <p:cNvPicPr>
                  <a:picLocks noChangeAspect="1" noChangeArrowheads="1"/>
                </p:cNvPicPr>
                <p:nvPr/>
              </p:nvPicPr>
              <p:blipFill>
                <a:blip r:embed="rId5"/>
                <a:srcRect/>
                <a:stretch>
                  <a:fillRect/>
                </a:stretch>
              </p:blipFill>
              <p:spPr bwMode="auto">
                <a:xfrm>
                  <a:off x="2809402" y="1629752"/>
                  <a:ext cx="2068112" cy="1551620"/>
                </a:xfrm>
                <a:prstGeom prst="rect">
                  <a:avLst/>
                </a:prstGeom>
                <a:noFill/>
                <a:ln w="9525">
                  <a:solidFill>
                    <a:schemeClr val="tx1"/>
                  </a:solidFill>
                  <a:miter lim="800000"/>
                  <a:headEnd/>
                  <a:tailEnd/>
                </a:ln>
              </p:spPr>
            </p:pic>
            <p:pic>
              <p:nvPicPr>
                <p:cNvPr id="12" name="Picture 15"/>
                <p:cNvPicPr>
                  <a:picLocks noChangeAspect="1" noChangeArrowheads="1"/>
                </p:cNvPicPr>
                <p:nvPr/>
              </p:nvPicPr>
              <p:blipFill>
                <a:blip r:embed="rId5"/>
                <a:srcRect/>
                <a:stretch>
                  <a:fillRect/>
                </a:stretch>
              </p:blipFill>
              <p:spPr bwMode="auto">
                <a:xfrm>
                  <a:off x="317500" y="2162379"/>
                  <a:ext cx="2155244" cy="1616991"/>
                </a:xfrm>
                <a:prstGeom prst="rect">
                  <a:avLst/>
                </a:prstGeom>
                <a:noFill/>
                <a:ln w="9525">
                  <a:solidFill>
                    <a:schemeClr val="tx1"/>
                  </a:solidFill>
                  <a:miter lim="800000"/>
                  <a:headEnd/>
                  <a:tailEnd/>
                </a:ln>
              </p:spPr>
            </p:pic>
            <p:pic>
              <p:nvPicPr>
                <p:cNvPr id="13" name="Picture 15"/>
                <p:cNvPicPr>
                  <a:picLocks noChangeAspect="1" noChangeArrowheads="1"/>
                </p:cNvPicPr>
                <p:nvPr/>
              </p:nvPicPr>
              <p:blipFill>
                <a:blip r:embed="rId5"/>
                <a:srcRect/>
                <a:stretch>
                  <a:fillRect/>
                </a:stretch>
              </p:blipFill>
              <p:spPr bwMode="auto">
                <a:xfrm>
                  <a:off x="6372049" y="4856256"/>
                  <a:ext cx="2556051" cy="1917700"/>
                </a:xfrm>
                <a:prstGeom prst="rect">
                  <a:avLst/>
                </a:prstGeom>
                <a:noFill/>
                <a:ln w="9525">
                  <a:solidFill>
                    <a:schemeClr val="tx1"/>
                  </a:solidFill>
                  <a:miter lim="800000"/>
                  <a:headEnd/>
                  <a:tailEnd/>
                </a:ln>
              </p:spPr>
            </p:pic>
            <p:sp>
              <p:nvSpPr>
                <p:cNvPr id="7" name="Text Box 5"/>
                <p:cNvSpPr txBox="1">
                  <a:spLocks noChangeArrowheads="1"/>
                </p:cNvSpPr>
                <p:nvPr/>
              </p:nvSpPr>
              <p:spPr bwMode="auto">
                <a:xfrm>
                  <a:off x="7116289" y="5034465"/>
                  <a:ext cx="1938351" cy="584776"/>
                </a:xfrm>
                <a:prstGeom prst="rect">
                  <a:avLst/>
                </a:prstGeom>
                <a:noFill/>
                <a:ln w="9525">
                  <a:noFill/>
                  <a:miter lim="800000"/>
                  <a:headEnd/>
                  <a:tailEnd/>
                </a:ln>
                <a:effectLst/>
              </p:spPr>
              <p:txBody>
                <a:bodyPr wrap="none">
                  <a:prstTxWarp prst="textNoShape">
                    <a:avLst/>
                  </a:prstTxWarp>
                  <a:spAutoFit/>
                </a:bodyPr>
                <a:lstStyle/>
                <a:p>
                  <a:pPr eaLnBrk="0" hangingPunct="0"/>
                  <a:r>
                    <a:rPr lang="en-US" sz="3200" b="1" dirty="0">
                      <a:solidFill>
                        <a:srgbClr val="FFFFFF"/>
                      </a:solidFill>
                      <a:effectLst/>
                    </a:rPr>
                    <a:t>astrocytes</a:t>
                  </a:r>
                </a:p>
              </p:txBody>
            </p:sp>
            <p:pic>
              <p:nvPicPr>
                <p:cNvPr id="14" name="Picture 14"/>
                <p:cNvPicPr>
                  <a:picLocks noChangeAspect="1" noChangeArrowheads="1"/>
                </p:cNvPicPr>
                <p:nvPr/>
              </p:nvPicPr>
              <p:blipFill>
                <a:blip r:embed="rId6"/>
                <a:srcRect/>
                <a:stretch>
                  <a:fillRect/>
                </a:stretch>
              </p:blipFill>
              <p:spPr bwMode="auto">
                <a:xfrm>
                  <a:off x="4877514" y="2021567"/>
                  <a:ext cx="1860956" cy="1396198"/>
                </a:xfrm>
                <a:prstGeom prst="rect">
                  <a:avLst/>
                </a:prstGeom>
                <a:noFill/>
                <a:ln w="9525">
                  <a:solidFill>
                    <a:schemeClr val="tx1"/>
                  </a:solidFill>
                  <a:miter lim="800000"/>
                  <a:headEnd/>
                  <a:tailEnd/>
                </a:ln>
              </p:spPr>
            </p:pic>
            <p:pic>
              <p:nvPicPr>
                <p:cNvPr id="18" name="Picture 14"/>
                <p:cNvPicPr>
                  <a:picLocks noChangeAspect="1" noChangeArrowheads="1"/>
                </p:cNvPicPr>
                <p:nvPr/>
              </p:nvPicPr>
              <p:blipFill>
                <a:blip r:embed="rId6"/>
                <a:srcRect/>
                <a:stretch>
                  <a:fillRect/>
                </a:stretch>
              </p:blipFill>
              <p:spPr bwMode="auto">
                <a:xfrm>
                  <a:off x="317500" y="5099383"/>
                  <a:ext cx="2146307" cy="1610285"/>
                </a:xfrm>
                <a:prstGeom prst="rect">
                  <a:avLst/>
                </a:prstGeom>
                <a:noFill/>
                <a:ln w="9525">
                  <a:solidFill>
                    <a:schemeClr val="tx1"/>
                  </a:solidFill>
                  <a:miter lim="800000"/>
                  <a:headEnd/>
                  <a:tailEnd/>
                </a:ln>
              </p:spPr>
            </p:pic>
            <p:sp>
              <p:nvSpPr>
                <p:cNvPr id="15" name="Text Box 5"/>
                <p:cNvSpPr txBox="1">
                  <a:spLocks noChangeArrowheads="1"/>
                </p:cNvSpPr>
                <p:nvPr/>
              </p:nvSpPr>
              <p:spPr bwMode="auto">
                <a:xfrm>
                  <a:off x="203200" y="6248003"/>
                  <a:ext cx="2517141" cy="461665"/>
                </a:xfrm>
                <a:prstGeom prst="rect">
                  <a:avLst/>
                </a:prstGeom>
                <a:noFill/>
                <a:ln w="9525">
                  <a:noFill/>
                  <a:miter lim="800000"/>
                  <a:headEnd/>
                  <a:tailEnd/>
                </a:ln>
                <a:effectLst/>
              </p:spPr>
              <p:txBody>
                <a:bodyPr wrap="square">
                  <a:prstTxWarp prst="textNoShape">
                    <a:avLst/>
                  </a:prstTxWarp>
                  <a:spAutoFit/>
                </a:bodyPr>
                <a:lstStyle/>
                <a:p>
                  <a:pPr eaLnBrk="0" hangingPunct="0"/>
                  <a:r>
                    <a:rPr lang="en-US" sz="2400" b="1" dirty="0" smtClean="0">
                      <a:effectLst/>
                    </a:rPr>
                    <a:t>oligodendrocytes</a:t>
                  </a:r>
                  <a:endParaRPr lang="en-US" sz="2400" b="1" dirty="0">
                    <a:effectLst/>
                  </a:endParaRPr>
                </a:p>
              </p:txBody>
            </p:sp>
            <p:pic>
              <p:nvPicPr>
                <p:cNvPr id="19" name="Picture 15"/>
                <p:cNvPicPr>
                  <a:picLocks noChangeAspect="1" noChangeArrowheads="1"/>
                </p:cNvPicPr>
                <p:nvPr/>
              </p:nvPicPr>
              <p:blipFill>
                <a:blip r:embed="rId5"/>
                <a:srcRect/>
                <a:stretch>
                  <a:fillRect/>
                </a:stretch>
              </p:blipFill>
              <p:spPr bwMode="auto">
                <a:xfrm>
                  <a:off x="7615765" y="3417765"/>
                  <a:ext cx="1438875" cy="1079529"/>
                </a:xfrm>
                <a:prstGeom prst="rect">
                  <a:avLst/>
                </a:prstGeom>
                <a:noFill/>
                <a:ln w="9525">
                  <a:solidFill>
                    <a:schemeClr val="tx1"/>
                  </a:solidFill>
                  <a:miter lim="800000"/>
                  <a:headEnd/>
                  <a:tailEnd/>
                </a:ln>
              </p:spPr>
            </p:pic>
          </p:grpSp>
          <p:grpSp>
            <p:nvGrpSpPr>
              <p:cNvPr id="24" name="Group 23"/>
              <p:cNvGrpSpPr/>
              <p:nvPr/>
            </p:nvGrpSpPr>
            <p:grpSpPr>
              <a:xfrm>
                <a:off x="4685075" y="4532900"/>
                <a:ext cx="2053395" cy="1926460"/>
                <a:chOff x="7015919" y="1405579"/>
                <a:chExt cx="2053395" cy="1926460"/>
              </a:xfrm>
            </p:grpSpPr>
            <p:grpSp>
              <p:nvGrpSpPr>
                <p:cNvPr id="25" name="Group 24"/>
                <p:cNvGrpSpPr/>
                <p:nvPr/>
              </p:nvGrpSpPr>
              <p:grpSpPr>
                <a:xfrm>
                  <a:off x="7177844" y="1927366"/>
                  <a:ext cx="1778831" cy="1404673"/>
                  <a:chOff x="6835775" y="1990641"/>
                  <a:chExt cx="1778831" cy="1404673"/>
                </a:xfrm>
              </p:grpSpPr>
              <p:pic>
                <p:nvPicPr>
                  <p:cNvPr id="27" name="Picture 26" descr="dori_adultbrain_microglia.jpg"/>
                  <p:cNvPicPr>
                    <a:picLocks noChangeAspect="1"/>
                  </p:cNvPicPr>
                  <p:nvPr/>
                </p:nvPicPr>
                <p:blipFill rotWithShape="1">
                  <a:blip r:embed="rId7">
                    <a:extLst>
                      <a:ext uri="{28A0092B-C50C-407E-A947-70E740481C1C}">
                        <a14:useLocalDpi xmlns:a14="http://schemas.microsoft.com/office/drawing/2010/main" val="0"/>
                      </a:ext>
                    </a:extLst>
                  </a:blip>
                  <a:srcRect l="7346" t="23019" r="10465" b="8518"/>
                  <a:stretch/>
                </p:blipFill>
                <p:spPr>
                  <a:xfrm>
                    <a:off x="6835775" y="1990641"/>
                    <a:ext cx="1657863" cy="1404673"/>
                  </a:xfrm>
                  <a:prstGeom prst="rect">
                    <a:avLst/>
                  </a:prstGeom>
                  <a:ln>
                    <a:solidFill>
                      <a:srgbClr val="FFFFFF"/>
                    </a:solidFill>
                  </a:ln>
                </p:spPr>
              </p:pic>
              <p:sp>
                <p:nvSpPr>
                  <p:cNvPr id="28" name="TextBox 27"/>
                  <p:cNvSpPr txBox="1"/>
                  <p:nvPr/>
                </p:nvSpPr>
                <p:spPr>
                  <a:xfrm>
                    <a:off x="7090605" y="2808513"/>
                    <a:ext cx="1524001" cy="586801"/>
                  </a:xfrm>
                  <a:prstGeom prst="rect">
                    <a:avLst/>
                  </a:prstGeom>
                  <a:ln>
                    <a:noFill/>
                  </a:ln>
                </p:spPr>
                <p:txBody>
                  <a:bodyPr vert="horz" wrap="none" lIns="438912" tIns="219456" rIns="438912" bIns="219456" rtlCol="0" anchor="ctr">
                    <a:noAutofit/>
                  </a:bodyPr>
                  <a:lstStyle/>
                  <a:p>
                    <a:endParaRPr lang="en-US" sz="1400" b="1" dirty="0" smtClean="0">
                      <a:solidFill>
                        <a:srgbClr val="FFFFFF"/>
                      </a:solidFill>
                    </a:endParaRPr>
                  </a:p>
                </p:txBody>
              </p:sp>
            </p:grpSp>
            <p:sp>
              <p:nvSpPr>
                <p:cNvPr id="26" name="TextBox 25"/>
                <p:cNvSpPr txBox="1"/>
                <p:nvPr/>
              </p:nvSpPr>
              <p:spPr>
                <a:xfrm>
                  <a:off x="7015919" y="1405579"/>
                  <a:ext cx="2053395" cy="559509"/>
                </a:xfrm>
                <a:prstGeom prst="rect">
                  <a:avLst/>
                </a:prstGeom>
                <a:ln>
                  <a:noFill/>
                </a:ln>
              </p:spPr>
              <p:txBody>
                <a:bodyPr vert="horz" wrap="none" lIns="438912" tIns="219456" rIns="438912" bIns="219456" rtlCol="0" anchor="ctr">
                  <a:noAutofit/>
                </a:bodyPr>
                <a:lstStyle/>
                <a:p>
                  <a:r>
                    <a:rPr lang="en-US" sz="2400" b="1" dirty="0" smtClean="0">
                      <a:solidFill>
                        <a:srgbClr val="FFFFFF"/>
                      </a:solidFill>
                    </a:rPr>
                    <a:t>microglia</a:t>
                  </a:r>
                </a:p>
              </p:txBody>
            </p:sp>
          </p:grpSp>
        </p:grpSp>
        <p:grpSp>
          <p:nvGrpSpPr>
            <p:cNvPr id="17" name="Group 16"/>
            <p:cNvGrpSpPr/>
            <p:nvPr/>
          </p:nvGrpSpPr>
          <p:grpSpPr>
            <a:xfrm>
              <a:off x="1258585" y="1001858"/>
              <a:ext cx="2053395" cy="1926460"/>
              <a:chOff x="7015919" y="1405579"/>
              <a:chExt cx="2053395" cy="1926460"/>
            </a:xfrm>
          </p:grpSpPr>
          <p:grpSp>
            <p:nvGrpSpPr>
              <p:cNvPr id="20" name="Group 19"/>
              <p:cNvGrpSpPr/>
              <p:nvPr/>
            </p:nvGrpSpPr>
            <p:grpSpPr>
              <a:xfrm>
                <a:off x="7177844" y="1927366"/>
                <a:ext cx="1778831" cy="1404673"/>
                <a:chOff x="6835775" y="1990641"/>
                <a:chExt cx="1778831" cy="1404673"/>
              </a:xfrm>
            </p:grpSpPr>
            <p:pic>
              <p:nvPicPr>
                <p:cNvPr id="22" name="Picture 21" descr="dori_adultbrain_microglia.jpg"/>
                <p:cNvPicPr>
                  <a:picLocks noChangeAspect="1"/>
                </p:cNvPicPr>
                <p:nvPr/>
              </p:nvPicPr>
              <p:blipFill rotWithShape="1">
                <a:blip r:embed="rId7">
                  <a:extLst>
                    <a:ext uri="{28A0092B-C50C-407E-A947-70E740481C1C}">
                      <a14:useLocalDpi xmlns:a14="http://schemas.microsoft.com/office/drawing/2010/main" val="0"/>
                    </a:ext>
                  </a:extLst>
                </a:blip>
                <a:srcRect l="7346" t="23019" r="10465" b="8518"/>
                <a:stretch/>
              </p:blipFill>
              <p:spPr>
                <a:xfrm>
                  <a:off x="6835775" y="1990641"/>
                  <a:ext cx="1657863" cy="1404673"/>
                </a:xfrm>
                <a:prstGeom prst="rect">
                  <a:avLst/>
                </a:prstGeom>
                <a:ln>
                  <a:solidFill>
                    <a:srgbClr val="FFFFFF"/>
                  </a:solidFill>
                </a:ln>
              </p:spPr>
            </p:pic>
            <p:sp>
              <p:nvSpPr>
                <p:cNvPr id="23" name="TextBox 22"/>
                <p:cNvSpPr txBox="1"/>
                <p:nvPr/>
              </p:nvSpPr>
              <p:spPr>
                <a:xfrm>
                  <a:off x="7090605" y="2808513"/>
                  <a:ext cx="1524001" cy="586801"/>
                </a:xfrm>
                <a:prstGeom prst="rect">
                  <a:avLst/>
                </a:prstGeom>
                <a:ln>
                  <a:noFill/>
                </a:ln>
              </p:spPr>
              <p:txBody>
                <a:bodyPr vert="horz" wrap="none" lIns="438912" tIns="219456" rIns="438912" bIns="219456" rtlCol="0" anchor="ctr">
                  <a:noAutofit/>
                </a:bodyPr>
                <a:lstStyle/>
                <a:p>
                  <a:endParaRPr lang="en-US" sz="1400" b="1" dirty="0" smtClean="0">
                    <a:solidFill>
                      <a:srgbClr val="FFFFFF"/>
                    </a:solidFill>
                  </a:endParaRPr>
                </a:p>
              </p:txBody>
            </p:sp>
          </p:grpSp>
          <p:sp>
            <p:nvSpPr>
              <p:cNvPr id="21" name="TextBox 20"/>
              <p:cNvSpPr txBox="1"/>
              <p:nvPr/>
            </p:nvSpPr>
            <p:spPr>
              <a:xfrm>
                <a:off x="7015919" y="1405579"/>
                <a:ext cx="2053395" cy="559509"/>
              </a:xfrm>
              <a:prstGeom prst="rect">
                <a:avLst/>
              </a:prstGeom>
              <a:ln>
                <a:noFill/>
              </a:ln>
            </p:spPr>
            <p:txBody>
              <a:bodyPr vert="horz" wrap="none" lIns="438912" tIns="219456" rIns="438912" bIns="219456" rtlCol="0" anchor="ctr">
                <a:noAutofit/>
              </a:bodyPr>
              <a:lstStyle/>
              <a:p>
                <a:r>
                  <a:rPr lang="en-US" sz="2400" b="1" dirty="0" smtClean="0">
                    <a:solidFill>
                      <a:srgbClr val="FFFFFF"/>
                    </a:solidFill>
                  </a:rPr>
                  <a:t>microglia</a:t>
                </a:r>
              </a:p>
            </p:txBody>
          </p:sp>
        </p:grpSp>
      </p:grpSp>
    </p:spTree>
    <p:custDataLst>
      <p:tags r:id="rId1"/>
    </p:custDataLst>
    <p:extLst>
      <p:ext uri="{BB962C8B-B14F-4D97-AF65-F5344CB8AC3E}">
        <p14:creationId xmlns:p14="http://schemas.microsoft.com/office/powerpoint/2010/main" val="2723198893"/>
      </p:ext>
    </p:extLst>
  </p:cSld>
  <p:clrMapOvr>
    <a:masterClrMapping/>
  </p:clrMapOvr>
  <mc:AlternateContent xmlns:mc="http://schemas.openxmlformats.org/markup-compatibility/2006" xmlns:p14="http://schemas.microsoft.com/office/powerpoint/2010/main">
    <mc:Choice Requires="p14">
      <p:transition spd="slow" p14:dur="2000" advTm="2082"/>
    </mc:Choice>
    <mc:Fallback xmlns="" xmlns:mv="urn:schemas-microsoft-com:mac:vml">
      <p:transition spd="slow" advTm="20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900"/>
            <a:ext cx="8229600" cy="706967"/>
          </a:xfrm>
        </p:spPr>
        <p:txBody>
          <a:bodyPr>
            <a:normAutofit fontScale="90000"/>
          </a:bodyPr>
          <a:lstStyle/>
          <a:p>
            <a:r>
              <a:rPr lang="en-US" sz="3200" b="1" dirty="0">
                <a:solidFill>
                  <a:srgbClr val="FFFFFF"/>
                </a:solidFill>
              </a:rPr>
              <a:t>AS specification:</a:t>
            </a:r>
            <a:br>
              <a:rPr lang="en-US" sz="3200" b="1" dirty="0">
                <a:solidFill>
                  <a:srgbClr val="FFFFFF"/>
                </a:solidFill>
              </a:rPr>
            </a:br>
            <a:r>
              <a:rPr lang="en-US" sz="3200" b="1" dirty="0" smtClean="0">
                <a:solidFill>
                  <a:schemeClr val="bg1"/>
                </a:solidFill>
              </a:rPr>
              <a:t>WHEN: First neurons, and then glia </a:t>
            </a:r>
            <a:endParaRPr lang="en-US" sz="3200" b="1" dirty="0">
              <a:solidFill>
                <a:schemeClr val="bg1"/>
              </a:solidFill>
            </a:endParaRPr>
          </a:p>
        </p:txBody>
      </p:sp>
      <p:pic>
        <p:nvPicPr>
          <p:cNvPr id="4" name="Picture 3"/>
          <p:cNvPicPr>
            <a:picLocks noChangeAspect="1"/>
          </p:cNvPicPr>
          <p:nvPr/>
        </p:nvPicPr>
        <p:blipFill>
          <a:blip r:embed="rId3"/>
          <a:stretch>
            <a:fillRect/>
          </a:stretch>
        </p:blipFill>
        <p:spPr>
          <a:xfrm>
            <a:off x="0" y="948267"/>
            <a:ext cx="5960535" cy="2244177"/>
          </a:xfrm>
          <a:prstGeom prst="rect">
            <a:avLst/>
          </a:prstGeom>
        </p:spPr>
      </p:pic>
      <p:pic>
        <p:nvPicPr>
          <p:cNvPr id="6" name="Picture 5"/>
          <p:cNvPicPr>
            <a:picLocks noChangeAspect="1"/>
          </p:cNvPicPr>
          <p:nvPr/>
        </p:nvPicPr>
        <p:blipFill>
          <a:blip r:embed="rId4"/>
          <a:stretch>
            <a:fillRect/>
          </a:stretch>
        </p:blipFill>
        <p:spPr>
          <a:xfrm>
            <a:off x="3657600" y="2256760"/>
            <a:ext cx="5283199" cy="4131339"/>
          </a:xfrm>
          <a:prstGeom prst="rect">
            <a:avLst/>
          </a:prstGeom>
        </p:spPr>
      </p:pic>
      <p:sp>
        <p:nvSpPr>
          <p:cNvPr id="5" name="TextBox 4"/>
          <p:cNvSpPr txBox="1"/>
          <p:nvPr/>
        </p:nvSpPr>
        <p:spPr>
          <a:xfrm>
            <a:off x="220132" y="3192444"/>
            <a:ext cx="3437468" cy="3195655"/>
          </a:xfrm>
          <a:prstGeom prst="rect">
            <a:avLst/>
          </a:prstGeom>
          <a:ln>
            <a:noFill/>
          </a:ln>
        </p:spPr>
        <p:txBody>
          <a:bodyPr vert="horz" wrap="square" lIns="438912" tIns="219456" rIns="438912" bIns="219456" rtlCol="0" anchor="ctr">
            <a:noAutofit/>
          </a:bodyPr>
          <a:lstStyle/>
          <a:p>
            <a:r>
              <a:rPr lang="en-US" sz="2000" dirty="0" smtClean="0">
                <a:solidFill>
                  <a:srgbClr val="FFFF00"/>
                </a:solidFill>
              </a:rPr>
              <a:t>Possibilities:</a:t>
            </a:r>
          </a:p>
          <a:p>
            <a:r>
              <a:rPr lang="en-US" sz="2000" dirty="0" smtClean="0">
                <a:solidFill>
                  <a:srgbClr val="FFFF00"/>
                </a:solidFill>
              </a:rPr>
              <a:t>1-- Astrocytes by “default”</a:t>
            </a:r>
          </a:p>
          <a:p>
            <a:pPr marL="457200" indent="-457200">
              <a:buAutoNum type="arabicParenR"/>
            </a:pPr>
            <a:endParaRPr lang="en-US" sz="2000" dirty="0">
              <a:solidFill>
                <a:srgbClr val="FFFF00"/>
              </a:solidFill>
            </a:endParaRPr>
          </a:p>
          <a:p>
            <a:r>
              <a:rPr lang="en-US" sz="2000" dirty="0" smtClean="0">
                <a:solidFill>
                  <a:srgbClr val="FFFF00"/>
                </a:solidFill>
              </a:rPr>
              <a:t>2-- </a:t>
            </a:r>
            <a:r>
              <a:rPr lang="en-US" sz="2000" dirty="0" err="1" smtClean="0">
                <a:solidFill>
                  <a:srgbClr val="FFFF00"/>
                </a:solidFill>
              </a:rPr>
              <a:t>A“switch</a:t>
            </a:r>
            <a:r>
              <a:rPr lang="en-US" sz="2000" dirty="0" smtClean="0">
                <a:solidFill>
                  <a:srgbClr val="FFFF00"/>
                </a:solidFill>
              </a:rPr>
              <a:t>” from neurons to glia could be </a:t>
            </a:r>
            <a:r>
              <a:rPr lang="en-US" sz="2000" dirty="0" err="1" smtClean="0">
                <a:solidFill>
                  <a:srgbClr val="FFFF00"/>
                </a:solidFill>
              </a:rPr>
              <a:t>sufficent</a:t>
            </a:r>
            <a:r>
              <a:rPr lang="en-US" sz="2000" dirty="0" smtClean="0">
                <a:solidFill>
                  <a:srgbClr val="FFFF00"/>
                </a:solidFill>
              </a:rPr>
              <a:t> to  specify astrocytes?</a:t>
            </a:r>
          </a:p>
        </p:txBody>
      </p:sp>
    </p:spTree>
    <p:extLst>
      <p:ext uri="{BB962C8B-B14F-4D97-AF65-F5344CB8AC3E}">
        <p14:creationId xmlns:p14="http://schemas.microsoft.com/office/powerpoint/2010/main" val="385664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71"/>
            <a:ext cx="8229600" cy="1143000"/>
          </a:xfrm>
        </p:spPr>
        <p:txBody>
          <a:bodyPr>
            <a:normAutofit/>
          </a:bodyPr>
          <a:lstStyle/>
          <a:p>
            <a:r>
              <a:rPr lang="en-US" sz="3200" b="1" dirty="0" smtClean="0">
                <a:solidFill>
                  <a:schemeClr val="bg1"/>
                </a:solidFill>
              </a:rPr>
              <a:t>HOW: Specifying astrocytes via a neuron-glia “switch”*: the story of </a:t>
            </a:r>
            <a:r>
              <a:rPr lang="en-US" sz="3200" b="1" i="1" dirty="0" smtClean="0">
                <a:solidFill>
                  <a:schemeClr val="bg1"/>
                </a:solidFill>
              </a:rPr>
              <a:t>glial cells missing (</a:t>
            </a:r>
            <a:r>
              <a:rPr lang="en-US" sz="3200" b="1" i="1" dirty="0" err="1" smtClean="0">
                <a:solidFill>
                  <a:schemeClr val="bg1"/>
                </a:solidFill>
              </a:rPr>
              <a:t>gcm</a:t>
            </a:r>
            <a:r>
              <a:rPr lang="en-US" sz="3200" b="1" i="1" dirty="0" smtClean="0">
                <a:solidFill>
                  <a:schemeClr val="bg1"/>
                </a:solidFill>
              </a:rPr>
              <a:t>)</a:t>
            </a:r>
            <a:endParaRPr lang="en-US" sz="3200" b="1" i="1" dirty="0">
              <a:solidFill>
                <a:schemeClr val="bg1"/>
              </a:solidFill>
            </a:endParaRPr>
          </a:p>
        </p:txBody>
      </p:sp>
      <p:sp>
        <p:nvSpPr>
          <p:cNvPr id="3" name="Content Placeholder 2"/>
          <p:cNvSpPr>
            <a:spLocks noGrp="1"/>
          </p:cNvSpPr>
          <p:nvPr>
            <p:ph idx="1"/>
          </p:nvPr>
        </p:nvSpPr>
        <p:spPr>
          <a:xfrm>
            <a:off x="457200" y="2352524"/>
            <a:ext cx="8229600" cy="2409371"/>
          </a:xfrm>
        </p:spPr>
        <p:txBody>
          <a:bodyPr>
            <a:noAutofit/>
          </a:bodyPr>
          <a:lstStyle/>
          <a:p>
            <a:pPr marL="0" indent="0">
              <a:buNone/>
            </a:pPr>
            <a:r>
              <a:rPr lang="en-US" sz="4000" b="1" dirty="0" smtClean="0">
                <a:solidFill>
                  <a:srgbClr val="FFFF00"/>
                </a:solidFill>
              </a:rPr>
              <a:t>Specification</a:t>
            </a:r>
            <a:endParaRPr lang="en-US" sz="4000" b="1" dirty="0">
              <a:solidFill>
                <a:srgbClr val="FFFF00"/>
              </a:solidFill>
            </a:endParaRPr>
          </a:p>
        </p:txBody>
      </p:sp>
      <p:pic>
        <p:nvPicPr>
          <p:cNvPr id="4" name="Picture 3"/>
          <p:cNvPicPr>
            <a:picLocks noChangeAspect="1"/>
          </p:cNvPicPr>
          <p:nvPr/>
        </p:nvPicPr>
        <p:blipFill>
          <a:blip r:embed="rId3"/>
          <a:stretch>
            <a:fillRect/>
          </a:stretch>
        </p:blipFill>
        <p:spPr>
          <a:xfrm>
            <a:off x="338666" y="1423383"/>
            <a:ext cx="5698067" cy="2200632"/>
          </a:xfrm>
          <a:prstGeom prst="rect">
            <a:avLst/>
          </a:prstGeom>
        </p:spPr>
      </p:pic>
      <p:pic>
        <p:nvPicPr>
          <p:cNvPr id="5" name="Picture 4"/>
          <p:cNvPicPr>
            <a:picLocks noChangeAspect="1"/>
          </p:cNvPicPr>
          <p:nvPr/>
        </p:nvPicPr>
        <p:blipFill>
          <a:blip r:embed="rId4"/>
          <a:stretch>
            <a:fillRect/>
          </a:stretch>
        </p:blipFill>
        <p:spPr>
          <a:xfrm>
            <a:off x="4264093" y="2901345"/>
            <a:ext cx="3559107" cy="3200573"/>
          </a:xfrm>
          <a:prstGeom prst="rect">
            <a:avLst/>
          </a:prstGeom>
          <a:ln>
            <a:solidFill>
              <a:srgbClr val="FF0000"/>
            </a:solidFill>
          </a:ln>
        </p:spPr>
      </p:pic>
      <p:sp>
        <p:nvSpPr>
          <p:cNvPr id="6" name="TextBox 5"/>
          <p:cNvSpPr txBox="1"/>
          <p:nvPr/>
        </p:nvSpPr>
        <p:spPr>
          <a:xfrm>
            <a:off x="338666" y="5966451"/>
            <a:ext cx="7027333" cy="914400"/>
          </a:xfrm>
          <a:prstGeom prst="rect">
            <a:avLst/>
          </a:prstGeom>
          <a:ln>
            <a:noFill/>
          </a:ln>
        </p:spPr>
        <p:txBody>
          <a:bodyPr vert="horz" wrap="none" lIns="438912" tIns="219456" rIns="438912" bIns="219456" rtlCol="0" anchor="ctr">
            <a:noAutofit/>
          </a:bodyPr>
          <a:lstStyle/>
          <a:p>
            <a:r>
              <a:rPr lang="en-US" sz="3200" dirty="0" smtClean="0">
                <a:solidFill>
                  <a:srgbClr val="FFFF00"/>
                </a:solidFill>
              </a:rPr>
              <a:t>* note: does not apply to mammals</a:t>
            </a:r>
          </a:p>
        </p:txBody>
      </p:sp>
    </p:spTree>
    <p:extLst>
      <p:ext uri="{BB962C8B-B14F-4D97-AF65-F5344CB8AC3E}">
        <p14:creationId xmlns:p14="http://schemas.microsoft.com/office/powerpoint/2010/main" val="385520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33"/>
            <a:ext cx="8229600" cy="605895"/>
          </a:xfrm>
        </p:spPr>
        <p:txBody>
          <a:bodyPr>
            <a:normAutofit fontScale="90000"/>
          </a:bodyPr>
          <a:lstStyle/>
          <a:p>
            <a:r>
              <a:rPr lang="en-US" sz="3200" b="1" dirty="0">
                <a:solidFill>
                  <a:srgbClr val="FFFFFF"/>
                </a:solidFill>
              </a:rPr>
              <a:t>Glial specification in vertebrates is multifactorial : NFIA is a pro-glial transcription factor </a:t>
            </a:r>
          </a:p>
        </p:txBody>
      </p:sp>
      <p:pic>
        <p:nvPicPr>
          <p:cNvPr id="6" name="Picture 5"/>
          <p:cNvPicPr>
            <a:picLocks noChangeAspect="1"/>
          </p:cNvPicPr>
          <p:nvPr/>
        </p:nvPicPr>
        <p:blipFill>
          <a:blip r:embed="rId2"/>
          <a:stretch>
            <a:fillRect/>
          </a:stretch>
        </p:blipFill>
        <p:spPr>
          <a:xfrm>
            <a:off x="118533" y="970093"/>
            <a:ext cx="7848600" cy="2284043"/>
          </a:xfrm>
          <a:prstGeom prst="rect">
            <a:avLst/>
          </a:prstGeom>
        </p:spPr>
      </p:pic>
      <p:pic>
        <p:nvPicPr>
          <p:cNvPr id="3" name="Picture 2"/>
          <p:cNvPicPr>
            <a:picLocks noChangeAspect="1"/>
          </p:cNvPicPr>
          <p:nvPr/>
        </p:nvPicPr>
        <p:blipFill>
          <a:blip r:embed="rId3"/>
          <a:stretch>
            <a:fillRect/>
          </a:stretch>
        </p:blipFill>
        <p:spPr>
          <a:xfrm>
            <a:off x="2794000" y="2661468"/>
            <a:ext cx="6079067" cy="3502226"/>
          </a:xfrm>
          <a:prstGeom prst="rect">
            <a:avLst/>
          </a:prstGeom>
          <a:ln>
            <a:solidFill>
              <a:srgbClr val="FF0000"/>
            </a:solidFill>
          </a:ln>
        </p:spPr>
      </p:pic>
    </p:spTree>
    <p:extLst>
      <p:ext uri="{BB962C8B-B14F-4D97-AF65-F5344CB8AC3E}">
        <p14:creationId xmlns:p14="http://schemas.microsoft.com/office/powerpoint/2010/main" val="15274628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07534"/>
          </a:xfrm>
        </p:spPr>
        <p:txBody>
          <a:bodyPr>
            <a:normAutofit fontScale="90000"/>
          </a:bodyPr>
          <a:lstStyle/>
          <a:p>
            <a:r>
              <a:rPr lang="en-US" sz="3200" b="1" dirty="0">
                <a:solidFill>
                  <a:srgbClr val="FFFFFF"/>
                </a:solidFill>
              </a:rPr>
              <a:t>Glial specification in </a:t>
            </a:r>
            <a:r>
              <a:rPr lang="en-US" sz="3200" b="1" dirty="0" smtClean="0">
                <a:solidFill>
                  <a:srgbClr val="FFFFFF"/>
                </a:solidFill>
              </a:rPr>
              <a:t>vertebrates is multifactorial : NFIA is a pro-glial transcription factor </a:t>
            </a:r>
            <a:r>
              <a:rPr lang="en-US" sz="1800" b="1" dirty="0" smtClean="0">
                <a:solidFill>
                  <a:srgbClr val="FFFFFF"/>
                </a:solidFill>
              </a:rPr>
              <a:t>(upstream of sox9)</a:t>
            </a:r>
            <a:endParaRPr lang="en-US" sz="1800" b="1" dirty="0">
              <a:solidFill>
                <a:srgbClr val="FFFFFF"/>
              </a:solidFill>
            </a:endParaRPr>
          </a:p>
        </p:txBody>
      </p:sp>
      <p:pic>
        <p:nvPicPr>
          <p:cNvPr id="3" name="Picture 2"/>
          <p:cNvPicPr>
            <a:picLocks noChangeAspect="1"/>
          </p:cNvPicPr>
          <p:nvPr/>
        </p:nvPicPr>
        <p:blipFill>
          <a:blip r:embed="rId2"/>
          <a:stretch>
            <a:fillRect/>
          </a:stretch>
        </p:blipFill>
        <p:spPr>
          <a:xfrm>
            <a:off x="2061633" y="1007534"/>
            <a:ext cx="4919252" cy="2806171"/>
          </a:xfrm>
          <a:prstGeom prst="rect">
            <a:avLst/>
          </a:prstGeom>
        </p:spPr>
      </p:pic>
      <p:pic>
        <p:nvPicPr>
          <p:cNvPr id="4" name="Picture 3"/>
          <p:cNvPicPr>
            <a:picLocks noChangeAspect="1"/>
          </p:cNvPicPr>
          <p:nvPr/>
        </p:nvPicPr>
        <p:blipFill>
          <a:blip r:embed="rId3"/>
          <a:stretch>
            <a:fillRect/>
          </a:stretch>
        </p:blipFill>
        <p:spPr>
          <a:xfrm>
            <a:off x="1595965" y="3915303"/>
            <a:ext cx="5956301" cy="2115557"/>
          </a:xfrm>
          <a:prstGeom prst="rect">
            <a:avLst/>
          </a:prstGeom>
        </p:spPr>
      </p:pic>
      <p:sp>
        <p:nvSpPr>
          <p:cNvPr id="5" name="TextBox 4"/>
          <p:cNvSpPr txBox="1"/>
          <p:nvPr/>
        </p:nvSpPr>
        <p:spPr>
          <a:xfrm>
            <a:off x="321733" y="5929262"/>
            <a:ext cx="8686800" cy="914400"/>
          </a:xfrm>
          <a:prstGeom prst="rect">
            <a:avLst/>
          </a:prstGeom>
          <a:ln>
            <a:noFill/>
          </a:ln>
        </p:spPr>
        <p:txBody>
          <a:bodyPr vert="horz" wrap="square" lIns="438912" tIns="219456" rIns="438912" bIns="219456" rtlCol="0" anchor="ctr">
            <a:noAutofit/>
          </a:bodyPr>
          <a:lstStyle/>
          <a:p>
            <a:r>
              <a:rPr lang="en-US" sz="2400" dirty="0" smtClean="0">
                <a:solidFill>
                  <a:srgbClr val="FFFF00"/>
                </a:solidFill>
              </a:rPr>
              <a:t>Implications: mechanisms of glial specification may not be conserved across species</a:t>
            </a:r>
          </a:p>
        </p:txBody>
      </p:sp>
    </p:spTree>
    <p:extLst>
      <p:ext uri="{BB962C8B-B14F-4D97-AF65-F5344CB8AC3E}">
        <p14:creationId xmlns:p14="http://schemas.microsoft.com/office/powerpoint/2010/main" val="152746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45068"/>
            <a:ext cx="9144000" cy="546946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9" name="TextBox 8"/>
          <p:cNvSpPr txBox="1"/>
          <p:nvPr/>
        </p:nvSpPr>
        <p:spPr>
          <a:xfrm>
            <a:off x="58100" y="1470030"/>
            <a:ext cx="2957040" cy="1600438"/>
          </a:xfrm>
          <a:prstGeom prst="rect">
            <a:avLst/>
          </a:prstGeom>
          <a:noFill/>
          <a:ln w="76200" cmpd="sng">
            <a:solidFill>
              <a:srgbClr val="FF0000"/>
            </a:solidFill>
          </a:ln>
        </p:spPr>
        <p:txBody>
          <a:bodyPr wrap="square" rtlCol="0">
            <a:spAutoFit/>
          </a:bodyPr>
          <a:lstStyle/>
          <a:p>
            <a:pPr algn="ctr"/>
            <a:r>
              <a:rPr lang="en-US" sz="1400" b="1" dirty="0" smtClean="0">
                <a:solidFill>
                  <a:srgbClr val="FF0000"/>
                </a:solidFill>
                <a:latin typeface="Arial"/>
                <a:cs typeface="Arial"/>
              </a:rPr>
              <a:t>2. Regional patterning:</a:t>
            </a:r>
          </a:p>
          <a:p>
            <a:r>
              <a:rPr lang="en-US" sz="1400" b="1" dirty="0" smtClean="0">
                <a:latin typeface="Arial"/>
                <a:cs typeface="Arial"/>
              </a:rPr>
              <a:t>Finding: </a:t>
            </a:r>
            <a:r>
              <a:rPr lang="en-US" sz="1400" dirty="0" smtClean="0">
                <a:latin typeface="Arial"/>
                <a:cs typeface="Arial"/>
              </a:rPr>
              <a:t>astrocyte precursors are molecularly distinct by CNS region</a:t>
            </a:r>
          </a:p>
          <a:p>
            <a:r>
              <a:rPr lang="en-US" sz="1400" b="1" dirty="0" smtClean="0">
                <a:latin typeface="Arial"/>
                <a:cs typeface="Arial"/>
              </a:rPr>
              <a:t>Open question:  </a:t>
            </a:r>
            <a:r>
              <a:rPr lang="en-US" sz="1400" dirty="0" smtClean="0">
                <a:latin typeface="Arial"/>
                <a:cs typeface="Arial"/>
              </a:rPr>
              <a:t>does patterning affect astrocyte functional diversity? If so, does it coordinate astrocyte and neuronal diversity?</a:t>
            </a:r>
          </a:p>
        </p:txBody>
      </p:sp>
      <p:cxnSp>
        <p:nvCxnSpPr>
          <p:cNvPr id="11" name="Straight Arrow Connector 10"/>
          <p:cNvCxnSpPr/>
          <p:nvPr/>
        </p:nvCxnSpPr>
        <p:spPr>
          <a:xfrm>
            <a:off x="3099805" y="2335384"/>
            <a:ext cx="1092962" cy="501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34455" y="255743"/>
            <a:ext cx="7847070" cy="461665"/>
          </a:xfrm>
          <a:prstGeom prst="rect">
            <a:avLst/>
          </a:prstGeom>
          <a:noFill/>
        </p:spPr>
        <p:txBody>
          <a:bodyPr wrap="none" rtlCol="0">
            <a:spAutoFit/>
          </a:bodyPr>
          <a:lstStyle/>
          <a:p>
            <a:r>
              <a:rPr lang="en-US" sz="2400" b="1" dirty="0" smtClean="0">
                <a:solidFill>
                  <a:schemeClr val="bg1"/>
                </a:solidFill>
                <a:latin typeface="Arial"/>
                <a:cs typeface="Arial"/>
              </a:rPr>
              <a:t>Graphical abstract: the rules of astrocyte generation</a:t>
            </a:r>
            <a:endParaRPr lang="en-US" sz="2400" b="1" dirty="0">
              <a:solidFill>
                <a:schemeClr val="bg1"/>
              </a:solidFill>
              <a:latin typeface="Arial"/>
              <a:cs typeface="Arial"/>
            </a:endParaRPr>
          </a:p>
        </p:txBody>
      </p:sp>
      <p:sp>
        <p:nvSpPr>
          <p:cNvPr id="13" name="TextBox 12"/>
          <p:cNvSpPr txBox="1"/>
          <p:nvPr/>
        </p:nvSpPr>
        <p:spPr>
          <a:xfrm>
            <a:off x="6051798" y="1519779"/>
            <a:ext cx="2990604" cy="1384995"/>
          </a:xfrm>
          <a:prstGeom prst="rect">
            <a:avLst/>
          </a:prstGeom>
          <a:noFill/>
          <a:ln>
            <a:solidFill>
              <a:srgbClr val="000000"/>
            </a:solidFill>
          </a:ln>
        </p:spPr>
        <p:txBody>
          <a:bodyPr wrap="square" rtlCol="0">
            <a:spAutoFit/>
          </a:bodyPr>
          <a:lstStyle/>
          <a:p>
            <a:pPr algn="ctr"/>
            <a:r>
              <a:rPr lang="en-US" sz="1400" b="1" dirty="0" smtClean="0">
                <a:solidFill>
                  <a:srgbClr val="FF0000"/>
                </a:solidFill>
                <a:latin typeface="Arial"/>
                <a:cs typeface="Arial"/>
              </a:rPr>
              <a:t>1. Specification:</a:t>
            </a:r>
          </a:p>
          <a:p>
            <a:r>
              <a:rPr lang="en-US" sz="1400" b="1" dirty="0" smtClean="0">
                <a:latin typeface="Arial"/>
                <a:cs typeface="Arial"/>
              </a:rPr>
              <a:t>Finding: </a:t>
            </a:r>
            <a:r>
              <a:rPr lang="en-US" sz="1400" dirty="0" smtClean="0">
                <a:latin typeface="Arial"/>
                <a:cs typeface="Arial"/>
              </a:rPr>
              <a:t>pro-AS TF promote AS at while repressing neurogenesis</a:t>
            </a:r>
          </a:p>
          <a:p>
            <a:r>
              <a:rPr lang="en-US" sz="1400" b="1" dirty="0" smtClean="0">
                <a:latin typeface="Arial"/>
                <a:cs typeface="Arial"/>
              </a:rPr>
              <a:t>Open question: </a:t>
            </a:r>
            <a:r>
              <a:rPr lang="en-US" sz="1400" dirty="0" smtClean="0">
                <a:latin typeface="Arial"/>
                <a:cs typeface="Arial"/>
              </a:rPr>
              <a:t>Identification of intermediate astrocyte precursor markers and associated functions</a:t>
            </a:r>
          </a:p>
        </p:txBody>
      </p:sp>
      <p:cxnSp>
        <p:nvCxnSpPr>
          <p:cNvPr id="14" name="Straight Arrow Connector 13"/>
          <p:cNvCxnSpPr/>
          <p:nvPr/>
        </p:nvCxnSpPr>
        <p:spPr>
          <a:xfrm flipH="1">
            <a:off x="4768509" y="2335384"/>
            <a:ext cx="1283289"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893947" y="4575057"/>
            <a:ext cx="1139996" cy="15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4782864" y="4575057"/>
            <a:ext cx="1370532"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89307" y="4120098"/>
            <a:ext cx="2804640" cy="1600438"/>
          </a:xfrm>
          <a:prstGeom prst="rect">
            <a:avLst/>
          </a:prstGeom>
          <a:noFill/>
          <a:ln>
            <a:solidFill>
              <a:srgbClr val="000000"/>
            </a:solidFill>
          </a:ln>
        </p:spPr>
        <p:txBody>
          <a:bodyPr wrap="square" rtlCol="0">
            <a:spAutoFit/>
          </a:bodyPr>
          <a:lstStyle/>
          <a:p>
            <a:pPr algn="ctr"/>
            <a:r>
              <a:rPr lang="en-US" sz="1400" b="1" dirty="0" smtClean="0">
                <a:solidFill>
                  <a:srgbClr val="FF0000"/>
                </a:solidFill>
                <a:latin typeface="Arial"/>
                <a:cs typeface="Arial"/>
              </a:rPr>
              <a:t>3. Local proliferation:</a:t>
            </a:r>
          </a:p>
          <a:p>
            <a:r>
              <a:rPr lang="en-US" sz="1400" b="1" dirty="0" smtClean="0">
                <a:latin typeface="Arial"/>
                <a:cs typeface="Arial"/>
              </a:rPr>
              <a:t>Implication: </a:t>
            </a:r>
            <a:r>
              <a:rPr lang="en-US" sz="1400" dirty="0" smtClean="0">
                <a:latin typeface="Arial"/>
                <a:cs typeface="Arial"/>
              </a:rPr>
              <a:t>small clusters of local astrocytes are clonally related</a:t>
            </a:r>
          </a:p>
          <a:p>
            <a:r>
              <a:rPr lang="en-US" sz="1400" b="1" dirty="0" smtClean="0">
                <a:latin typeface="Arial"/>
                <a:cs typeface="Arial"/>
              </a:rPr>
              <a:t>Open question</a:t>
            </a:r>
            <a:r>
              <a:rPr lang="en-US" sz="1400" dirty="0" smtClean="0">
                <a:latin typeface="Arial"/>
                <a:cs typeface="Arial"/>
              </a:rPr>
              <a:t>: proliferation rate cell intrinsic </a:t>
            </a:r>
            <a:r>
              <a:rPr lang="en-US" sz="1400" dirty="0" err="1" smtClean="0">
                <a:latin typeface="Arial"/>
                <a:cs typeface="Arial"/>
              </a:rPr>
              <a:t>vs</a:t>
            </a:r>
            <a:r>
              <a:rPr lang="en-US" sz="1400" dirty="0" smtClean="0">
                <a:latin typeface="Arial"/>
                <a:cs typeface="Arial"/>
              </a:rPr>
              <a:t> environmentally determined?</a:t>
            </a:r>
          </a:p>
        </p:txBody>
      </p:sp>
      <p:sp>
        <p:nvSpPr>
          <p:cNvPr id="25" name="TextBox 24"/>
          <p:cNvSpPr txBox="1"/>
          <p:nvPr/>
        </p:nvSpPr>
        <p:spPr>
          <a:xfrm>
            <a:off x="6149576" y="4037757"/>
            <a:ext cx="2907425" cy="1600438"/>
          </a:xfrm>
          <a:prstGeom prst="rect">
            <a:avLst/>
          </a:prstGeom>
          <a:noFill/>
          <a:ln>
            <a:solidFill>
              <a:schemeClr val="tx1"/>
            </a:solidFill>
          </a:ln>
        </p:spPr>
        <p:txBody>
          <a:bodyPr wrap="square" rtlCol="0">
            <a:spAutoFit/>
          </a:bodyPr>
          <a:lstStyle/>
          <a:p>
            <a:pPr algn="ctr"/>
            <a:r>
              <a:rPr lang="en-US" sz="1400" b="1" dirty="0" smtClean="0">
                <a:solidFill>
                  <a:srgbClr val="FF0000"/>
                </a:solidFill>
                <a:latin typeface="Arial"/>
                <a:cs typeface="Arial"/>
              </a:rPr>
              <a:t>4. (Local) functional maturation:</a:t>
            </a:r>
          </a:p>
          <a:p>
            <a:r>
              <a:rPr lang="en-US" sz="1400" b="1" dirty="0" smtClean="0">
                <a:latin typeface="Arial"/>
                <a:cs typeface="Arial"/>
              </a:rPr>
              <a:t>Implication: </a:t>
            </a:r>
            <a:r>
              <a:rPr lang="en-US" sz="1400" dirty="0" smtClean="0">
                <a:latin typeface="Arial"/>
                <a:cs typeface="Arial"/>
              </a:rPr>
              <a:t>local astrocytes support local circuit function </a:t>
            </a:r>
          </a:p>
          <a:p>
            <a:r>
              <a:rPr lang="en-US" sz="1400" b="1" dirty="0" smtClean="0">
                <a:latin typeface="Arial"/>
                <a:cs typeface="Arial"/>
              </a:rPr>
              <a:t>Open question</a:t>
            </a:r>
            <a:r>
              <a:rPr lang="en-US" sz="1400" dirty="0" smtClean="0">
                <a:latin typeface="Arial"/>
                <a:cs typeface="Arial"/>
              </a:rPr>
              <a:t>: cell intrinsic </a:t>
            </a:r>
            <a:r>
              <a:rPr lang="en-US" sz="1400" dirty="0" err="1" smtClean="0">
                <a:latin typeface="Arial"/>
                <a:cs typeface="Arial"/>
              </a:rPr>
              <a:t>vs</a:t>
            </a:r>
            <a:r>
              <a:rPr lang="en-US" sz="1400" dirty="0" smtClean="0">
                <a:latin typeface="Arial"/>
                <a:cs typeface="Arial"/>
              </a:rPr>
              <a:t> environmentally determined? </a:t>
            </a:r>
          </a:p>
          <a:p>
            <a:r>
              <a:rPr lang="en-US" sz="1400" dirty="0" smtClean="0">
                <a:latin typeface="Arial"/>
                <a:cs typeface="Arial"/>
              </a:rPr>
              <a:t>Functional differences maintained into adulthood?</a:t>
            </a:r>
          </a:p>
        </p:txBody>
      </p:sp>
      <p:sp>
        <p:nvSpPr>
          <p:cNvPr id="34" name="Down Arrow 33"/>
          <p:cNvSpPr/>
          <p:nvPr/>
        </p:nvSpPr>
        <p:spPr>
          <a:xfrm>
            <a:off x="4235277" y="2056664"/>
            <a:ext cx="365849" cy="607679"/>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p:nvPicPr>
        <p:blipFill>
          <a:blip r:embed="rId3"/>
          <a:stretch>
            <a:fillRect/>
          </a:stretch>
        </p:blipFill>
        <p:spPr>
          <a:xfrm>
            <a:off x="3983428" y="877142"/>
            <a:ext cx="820105" cy="939704"/>
          </a:xfrm>
          <a:prstGeom prst="rect">
            <a:avLst/>
          </a:prstGeom>
        </p:spPr>
      </p:pic>
      <p:sp>
        <p:nvSpPr>
          <p:cNvPr id="30" name="Down Arrow 29"/>
          <p:cNvSpPr/>
          <p:nvPr/>
        </p:nvSpPr>
        <p:spPr>
          <a:xfrm>
            <a:off x="4235277" y="4271217"/>
            <a:ext cx="365849" cy="607679"/>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4"/>
          <a:stretch>
            <a:fillRect/>
          </a:stretch>
        </p:blipFill>
        <p:spPr>
          <a:xfrm rot="16200000">
            <a:off x="3874683" y="2334526"/>
            <a:ext cx="1037595" cy="2252666"/>
          </a:xfrm>
          <a:prstGeom prst="rect">
            <a:avLst/>
          </a:prstGeom>
        </p:spPr>
      </p:pic>
      <p:pic>
        <p:nvPicPr>
          <p:cNvPr id="32" name="Picture 31"/>
          <p:cNvPicPr>
            <a:picLocks noChangeAspect="1"/>
          </p:cNvPicPr>
          <p:nvPr/>
        </p:nvPicPr>
        <p:blipFill>
          <a:blip r:embed="rId5"/>
          <a:stretch>
            <a:fillRect/>
          </a:stretch>
        </p:blipFill>
        <p:spPr>
          <a:xfrm rot="5400000">
            <a:off x="3789759" y="4605043"/>
            <a:ext cx="1207442" cy="1758338"/>
          </a:xfrm>
          <a:prstGeom prst="rect">
            <a:avLst/>
          </a:prstGeom>
        </p:spPr>
      </p:pic>
      <p:sp>
        <p:nvSpPr>
          <p:cNvPr id="33" name="TextBox 32"/>
          <p:cNvSpPr txBox="1"/>
          <p:nvPr/>
        </p:nvSpPr>
        <p:spPr>
          <a:xfrm>
            <a:off x="4645918" y="1108998"/>
            <a:ext cx="851690" cy="461665"/>
          </a:xfrm>
          <a:prstGeom prst="rect">
            <a:avLst/>
          </a:prstGeom>
          <a:noFill/>
        </p:spPr>
        <p:txBody>
          <a:bodyPr wrap="none" rtlCol="0">
            <a:spAutoFit/>
          </a:bodyPr>
          <a:lstStyle/>
          <a:p>
            <a:pPr algn="ctr"/>
            <a:r>
              <a:rPr lang="en-US" sz="1200" dirty="0" smtClean="0">
                <a:solidFill>
                  <a:srgbClr val="3366FF"/>
                </a:solidFill>
                <a:latin typeface="Arial"/>
                <a:cs typeface="Arial"/>
              </a:rPr>
              <a:t>Neural </a:t>
            </a:r>
          </a:p>
          <a:p>
            <a:pPr algn="ctr"/>
            <a:r>
              <a:rPr lang="en-US" sz="1200" dirty="0" smtClean="0">
                <a:solidFill>
                  <a:srgbClr val="3366FF"/>
                </a:solidFill>
                <a:latin typeface="Arial"/>
                <a:cs typeface="Arial"/>
              </a:rPr>
              <a:t>Stem Cell</a:t>
            </a:r>
            <a:endParaRPr lang="en-US" sz="1200" dirty="0">
              <a:solidFill>
                <a:srgbClr val="3366FF"/>
              </a:solidFill>
              <a:latin typeface="Arial"/>
              <a:cs typeface="Arial"/>
            </a:endParaRPr>
          </a:p>
        </p:txBody>
      </p:sp>
      <p:sp>
        <p:nvSpPr>
          <p:cNvPr id="35" name="TextBox 34"/>
          <p:cNvSpPr txBox="1"/>
          <p:nvPr/>
        </p:nvSpPr>
        <p:spPr>
          <a:xfrm>
            <a:off x="4603662" y="3543888"/>
            <a:ext cx="864515" cy="461665"/>
          </a:xfrm>
          <a:prstGeom prst="rect">
            <a:avLst/>
          </a:prstGeom>
          <a:noFill/>
        </p:spPr>
        <p:txBody>
          <a:bodyPr wrap="none" rtlCol="0">
            <a:spAutoFit/>
          </a:bodyPr>
          <a:lstStyle/>
          <a:p>
            <a:pPr algn="ctr"/>
            <a:r>
              <a:rPr lang="en-US" sz="1200" dirty="0" smtClean="0">
                <a:solidFill>
                  <a:srgbClr val="008000"/>
                </a:solidFill>
                <a:latin typeface="Arial"/>
                <a:cs typeface="Arial"/>
              </a:rPr>
              <a:t>Astrocyte</a:t>
            </a:r>
          </a:p>
          <a:p>
            <a:pPr algn="ctr"/>
            <a:r>
              <a:rPr lang="en-US" sz="1200" dirty="0" smtClean="0">
                <a:solidFill>
                  <a:srgbClr val="008000"/>
                </a:solidFill>
                <a:latin typeface="Arial"/>
                <a:cs typeface="Arial"/>
              </a:rPr>
              <a:t>Precursor</a:t>
            </a:r>
            <a:endParaRPr lang="en-US" sz="1200" dirty="0">
              <a:solidFill>
                <a:srgbClr val="008000"/>
              </a:solidFill>
              <a:latin typeface="Arial"/>
              <a:cs typeface="Arial"/>
            </a:endParaRPr>
          </a:p>
        </p:txBody>
      </p:sp>
      <p:sp>
        <p:nvSpPr>
          <p:cNvPr id="40" name="TextBox 39"/>
          <p:cNvSpPr txBox="1"/>
          <p:nvPr/>
        </p:nvSpPr>
        <p:spPr>
          <a:xfrm>
            <a:off x="4974031" y="5524115"/>
            <a:ext cx="838892" cy="461665"/>
          </a:xfrm>
          <a:prstGeom prst="rect">
            <a:avLst/>
          </a:prstGeom>
          <a:noFill/>
        </p:spPr>
        <p:txBody>
          <a:bodyPr wrap="none" rtlCol="0">
            <a:spAutoFit/>
          </a:bodyPr>
          <a:lstStyle/>
          <a:p>
            <a:pPr algn="ctr"/>
            <a:r>
              <a:rPr lang="en-US" sz="1200" dirty="0" smtClean="0">
                <a:solidFill>
                  <a:srgbClr val="FF0000"/>
                </a:solidFill>
                <a:latin typeface="Arial"/>
                <a:cs typeface="Arial"/>
              </a:rPr>
              <a:t>Mature </a:t>
            </a:r>
          </a:p>
          <a:p>
            <a:pPr algn="ctr"/>
            <a:r>
              <a:rPr lang="en-US" sz="1200" dirty="0" smtClean="0">
                <a:solidFill>
                  <a:srgbClr val="FF0000"/>
                </a:solidFill>
                <a:latin typeface="Arial"/>
                <a:cs typeface="Arial"/>
              </a:rPr>
              <a:t>Astrocyte</a:t>
            </a:r>
          </a:p>
        </p:txBody>
      </p:sp>
      <p:sp>
        <p:nvSpPr>
          <p:cNvPr id="3" name="Rectangle 2"/>
          <p:cNvSpPr/>
          <p:nvPr/>
        </p:nvSpPr>
        <p:spPr>
          <a:xfrm>
            <a:off x="4326858" y="6241534"/>
            <a:ext cx="4249593" cy="369332"/>
          </a:xfrm>
          <a:prstGeom prst="rect">
            <a:avLst/>
          </a:prstGeom>
        </p:spPr>
        <p:txBody>
          <a:bodyPr wrap="none">
            <a:spAutoFit/>
          </a:bodyPr>
          <a:lstStyle/>
          <a:p>
            <a:r>
              <a:rPr lang="en-US" dirty="0">
                <a:solidFill>
                  <a:srgbClr val="FFFFFF"/>
                </a:solidFill>
              </a:rPr>
              <a:t>Molofsky and </a:t>
            </a:r>
            <a:r>
              <a:rPr lang="en-US" dirty="0" err="1">
                <a:solidFill>
                  <a:srgbClr val="FFFFFF"/>
                </a:solidFill>
              </a:rPr>
              <a:t>Deneen</a:t>
            </a:r>
            <a:r>
              <a:rPr lang="en-US" dirty="0">
                <a:solidFill>
                  <a:srgbClr val="FFFFFF"/>
                </a:solidFill>
              </a:rPr>
              <a:t>, </a:t>
            </a:r>
            <a:r>
              <a:rPr lang="en-US" i="1" dirty="0">
                <a:solidFill>
                  <a:srgbClr val="FFFFFF"/>
                </a:solidFill>
              </a:rPr>
              <a:t>Glia</a:t>
            </a:r>
            <a:r>
              <a:rPr lang="en-US" dirty="0">
                <a:solidFill>
                  <a:srgbClr val="FFFFFF"/>
                </a:solidFill>
              </a:rPr>
              <a:t> (2015) 63:1320.</a:t>
            </a:r>
          </a:p>
        </p:txBody>
      </p:sp>
    </p:spTree>
    <p:extLst>
      <p:ext uri="{BB962C8B-B14F-4D97-AF65-F5344CB8AC3E}">
        <p14:creationId xmlns:p14="http://schemas.microsoft.com/office/powerpoint/2010/main" val="16548375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229600" cy="741362"/>
          </a:xfrm>
        </p:spPr>
        <p:txBody>
          <a:bodyPr>
            <a:normAutofit fontScale="90000"/>
          </a:bodyPr>
          <a:lstStyle/>
          <a:p>
            <a:r>
              <a:rPr lang="en-US" sz="3200" b="1" dirty="0" smtClean="0">
                <a:solidFill>
                  <a:srgbClr val="FFFFFF"/>
                </a:solidFill>
              </a:rPr>
              <a:t>Many little balls: the hematopoietic model of lineage specification</a:t>
            </a:r>
            <a:endParaRPr lang="en-US" sz="3200" b="1" dirty="0">
              <a:solidFill>
                <a:srgbClr val="FFFFFF"/>
              </a:solidFill>
            </a:endParaRPr>
          </a:p>
        </p:txBody>
      </p:sp>
      <p:pic>
        <p:nvPicPr>
          <p:cNvPr id="3" name="Picture 2" descr="jacobsen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134" y="1202266"/>
            <a:ext cx="7485432" cy="4521201"/>
          </a:xfrm>
          <a:prstGeom prst="rect">
            <a:avLst/>
          </a:prstGeom>
        </p:spPr>
      </p:pic>
    </p:spTree>
    <p:extLst>
      <p:ext uri="{BB962C8B-B14F-4D97-AF65-F5344CB8AC3E}">
        <p14:creationId xmlns:p14="http://schemas.microsoft.com/office/powerpoint/2010/main" val="8385193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8940800" cy="504295"/>
          </a:xfrm>
        </p:spPr>
        <p:txBody>
          <a:bodyPr>
            <a:normAutofit fontScale="90000"/>
          </a:bodyPr>
          <a:lstStyle/>
          <a:p>
            <a:r>
              <a:rPr lang="en-US" sz="3200" b="1" dirty="0" smtClean="0">
                <a:solidFill>
                  <a:srgbClr val="FFFFFF"/>
                </a:solidFill>
              </a:rPr>
              <a:t>From the great David Anderson: </a:t>
            </a:r>
            <a:r>
              <a:rPr lang="en-US" sz="3200" b="1" u="sng" dirty="0" smtClean="0">
                <a:solidFill>
                  <a:srgbClr val="FFFFFF"/>
                </a:solidFill>
              </a:rPr>
              <a:t>patterning matters</a:t>
            </a:r>
            <a:endParaRPr lang="en-US" sz="3200" b="1" u="sng" dirty="0">
              <a:solidFill>
                <a:srgbClr val="FFFFFF"/>
              </a:solidFill>
            </a:endParaRPr>
          </a:p>
        </p:txBody>
      </p:sp>
      <p:pic>
        <p:nvPicPr>
          <p:cNvPr id="4" name="Picture 3"/>
          <p:cNvPicPr>
            <a:picLocks noChangeAspect="1"/>
          </p:cNvPicPr>
          <p:nvPr/>
        </p:nvPicPr>
        <p:blipFill>
          <a:blip r:embed="rId2"/>
          <a:stretch>
            <a:fillRect/>
          </a:stretch>
        </p:blipFill>
        <p:spPr>
          <a:xfrm>
            <a:off x="203200" y="859216"/>
            <a:ext cx="4792133" cy="2514902"/>
          </a:xfrm>
          <a:prstGeom prst="rect">
            <a:avLst/>
          </a:prstGeom>
        </p:spPr>
      </p:pic>
      <p:pic>
        <p:nvPicPr>
          <p:cNvPr id="5" name="Picture 4"/>
          <p:cNvPicPr>
            <a:picLocks noChangeAspect="1"/>
          </p:cNvPicPr>
          <p:nvPr/>
        </p:nvPicPr>
        <p:blipFill>
          <a:blip r:embed="rId3"/>
          <a:stretch>
            <a:fillRect/>
          </a:stretch>
        </p:blipFill>
        <p:spPr>
          <a:xfrm>
            <a:off x="4171171" y="2252135"/>
            <a:ext cx="4464829" cy="4419600"/>
          </a:xfrm>
          <a:prstGeom prst="rect">
            <a:avLst/>
          </a:prstGeom>
          <a:ln>
            <a:solidFill>
              <a:srgbClr val="FF0000"/>
            </a:solidFill>
          </a:ln>
        </p:spPr>
      </p:pic>
    </p:spTree>
    <p:extLst>
      <p:ext uri="{BB962C8B-B14F-4D97-AF65-F5344CB8AC3E}">
        <p14:creationId xmlns:p14="http://schemas.microsoft.com/office/powerpoint/2010/main" val="15274628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467" y="88372"/>
            <a:ext cx="8229600" cy="1143000"/>
          </a:xfrm>
        </p:spPr>
        <p:txBody>
          <a:bodyPr>
            <a:normAutofit/>
          </a:bodyPr>
          <a:lstStyle/>
          <a:p>
            <a:r>
              <a:rPr lang="en-US" sz="3200" b="1" dirty="0" smtClean="0">
                <a:solidFill>
                  <a:srgbClr val="FFFFFF"/>
                </a:solidFill>
              </a:rPr>
              <a:t>Patterning confers distinct regional identity to CNS progenitors</a:t>
            </a:r>
            <a:endParaRPr lang="en-US" sz="3200" b="1" dirty="0">
              <a:solidFill>
                <a:srgbClr val="FFFFFF"/>
              </a:solidFill>
            </a:endParaRPr>
          </a:p>
        </p:txBody>
      </p:sp>
      <p:pic>
        <p:nvPicPr>
          <p:cNvPr id="3" name="Picture 2"/>
          <p:cNvPicPr>
            <a:picLocks noChangeAspect="1"/>
          </p:cNvPicPr>
          <p:nvPr/>
        </p:nvPicPr>
        <p:blipFill>
          <a:blip r:embed="rId2"/>
          <a:stretch>
            <a:fillRect/>
          </a:stretch>
        </p:blipFill>
        <p:spPr>
          <a:xfrm>
            <a:off x="2891910" y="1303867"/>
            <a:ext cx="3104444" cy="4842933"/>
          </a:xfrm>
          <a:prstGeom prst="rect">
            <a:avLst/>
          </a:prstGeom>
        </p:spPr>
      </p:pic>
      <p:pic>
        <p:nvPicPr>
          <p:cNvPr id="4" name="Picture 3"/>
          <p:cNvPicPr>
            <a:picLocks noChangeAspect="1"/>
          </p:cNvPicPr>
          <p:nvPr/>
        </p:nvPicPr>
        <p:blipFill>
          <a:blip r:embed="rId3"/>
          <a:stretch>
            <a:fillRect/>
          </a:stretch>
        </p:blipFill>
        <p:spPr>
          <a:xfrm>
            <a:off x="5621867" y="6265335"/>
            <a:ext cx="3251200" cy="419100"/>
          </a:xfrm>
          <a:prstGeom prst="rect">
            <a:avLst/>
          </a:prstGeom>
        </p:spPr>
      </p:pic>
      <p:sp>
        <p:nvSpPr>
          <p:cNvPr id="5" name="TextBox 4"/>
          <p:cNvSpPr txBox="1"/>
          <p:nvPr/>
        </p:nvSpPr>
        <p:spPr>
          <a:xfrm>
            <a:off x="3685930" y="6146800"/>
            <a:ext cx="2137291" cy="605367"/>
          </a:xfrm>
          <a:prstGeom prst="rect">
            <a:avLst/>
          </a:prstGeom>
          <a:ln>
            <a:noFill/>
          </a:ln>
        </p:spPr>
        <p:txBody>
          <a:bodyPr vert="horz" wrap="none" lIns="438912" tIns="219456" rIns="438912" bIns="219456" rtlCol="0" anchor="ctr">
            <a:noAutofit/>
          </a:bodyPr>
          <a:lstStyle/>
          <a:p>
            <a:r>
              <a:rPr lang="en-US" sz="2000" dirty="0" err="1" smtClean="0">
                <a:solidFill>
                  <a:srgbClr val="FFFFFF"/>
                </a:solidFill>
              </a:rPr>
              <a:t>Rowitch</a:t>
            </a:r>
            <a:r>
              <a:rPr lang="en-US" sz="2000" dirty="0" smtClean="0">
                <a:solidFill>
                  <a:srgbClr val="FFFFFF"/>
                </a:solidFill>
              </a:rPr>
              <a:t> 2004</a:t>
            </a:r>
          </a:p>
        </p:txBody>
      </p:sp>
      <p:cxnSp>
        <p:nvCxnSpPr>
          <p:cNvPr id="7" name="Straight Arrow Connector 6"/>
          <p:cNvCxnSpPr/>
          <p:nvPr/>
        </p:nvCxnSpPr>
        <p:spPr>
          <a:xfrm flipH="1">
            <a:off x="5621867" y="4995333"/>
            <a:ext cx="1947333" cy="84667"/>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8519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9895"/>
          </a:xfrm>
        </p:spPr>
        <p:txBody>
          <a:bodyPr>
            <a:normAutofit fontScale="90000"/>
          </a:bodyPr>
          <a:lstStyle/>
          <a:p>
            <a:r>
              <a:rPr lang="en-US" sz="3200" b="1" dirty="0" smtClean="0">
                <a:solidFill>
                  <a:srgbClr val="FFFFFF"/>
                </a:solidFill>
              </a:rPr>
              <a:t>A cautionary tale: FGF in vitro “de patterns” neural stem cells</a:t>
            </a:r>
            <a:endParaRPr lang="en-US" sz="3200" b="1" dirty="0">
              <a:solidFill>
                <a:srgbClr val="FFFFFF"/>
              </a:solidFill>
            </a:endParaRPr>
          </a:p>
        </p:txBody>
      </p:sp>
      <p:pic>
        <p:nvPicPr>
          <p:cNvPr id="5" name="Picture 4"/>
          <p:cNvPicPr>
            <a:picLocks noChangeAspect="1"/>
          </p:cNvPicPr>
          <p:nvPr/>
        </p:nvPicPr>
        <p:blipFill>
          <a:blip r:embed="rId2"/>
          <a:stretch>
            <a:fillRect/>
          </a:stretch>
        </p:blipFill>
        <p:spPr>
          <a:xfrm>
            <a:off x="76200" y="1185332"/>
            <a:ext cx="7763933" cy="2668136"/>
          </a:xfrm>
          <a:prstGeom prst="rect">
            <a:avLst/>
          </a:prstGeom>
        </p:spPr>
      </p:pic>
      <p:pic>
        <p:nvPicPr>
          <p:cNvPr id="4" name="Picture 3"/>
          <p:cNvPicPr>
            <a:picLocks noChangeAspect="1"/>
          </p:cNvPicPr>
          <p:nvPr/>
        </p:nvPicPr>
        <p:blipFill>
          <a:blip r:embed="rId3"/>
          <a:stretch>
            <a:fillRect/>
          </a:stretch>
        </p:blipFill>
        <p:spPr>
          <a:xfrm>
            <a:off x="1519766" y="3221567"/>
            <a:ext cx="7421033" cy="3152078"/>
          </a:xfrm>
          <a:prstGeom prst="rect">
            <a:avLst/>
          </a:prstGeom>
          <a:ln>
            <a:solidFill>
              <a:srgbClr val="FF0000"/>
            </a:solidFill>
          </a:ln>
        </p:spPr>
      </p:pic>
    </p:spTree>
    <p:extLst>
      <p:ext uri="{BB962C8B-B14F-4D97-AF65-F5344CB8AC3E}">
        <p14:creationId xmlns:p14="http://schemas.microsoft.com/office/powerpoint/2010/main" val="24606503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FFFFFF"/>
                </a:solidFill>
              </a:rPr>
              <a:t>De-patterning in vitro can confuse our understanding of developmental programs</a:t>
            </a:r>
            <a:endParaRPr lang="en-US" sz="3200" b="1" dirty="0">
              <a:solidFill>
                <a:srgbClr val="FFFFFF"/>
              </a:solidFill>
            </a:endParaRPr>
          </a:p>
        </p:txBody>
      </p:sp>
      <p:pic>
        <p:nvPicPr>
          <p:cNvPr id="5" name="Picture 4" descr="Screenshot 2015-11-30 11.28.01.png"/>
          <p:cNvPicPr>
            <a:picLocks noChangeAspect="1"/>
          </p:cNvPicPr>
          <p:nvPr/>
        </p:nvPicPr>
        <p:blipFill rotWithShape="1">
          <a:blip r:embed="rId2">
            <a:extLst>
              <a:ext uri="{28A0092B-C50C-407E-A947-70E740481C1C}">
                <a14:useLocalDpi xmlns:a14="http://schemas.microsoft.com/office/drawing/2010/main" val="0"/>
              </a:ext>
            </a:extLst>
          </a:blip>
          <a:srcRect b="15506"/>
          <a:stretch/>
        </p:blipFill>
        <p:spPr>
          <a:xfrm>
            <a:off x="950702" y="1417638"/>
            <a:ext cx="7432002" cy="4746095"/>
          </a:xfrm>
          <a:prstGeom prst="rect">
            <a:avLst/>
          </a:prstGeom>
        </p:spPr>
      </p:pic>
      <p:sp>
        <p:nvSpPr>
          <p:cNvPr id="3" name="TextBox 2"/>
          <p:cNvSpPr txBox="1"/>
          <p:nvPr/>
        </p:nvSpPr>
        <p:spPr>
          <a:xfrm>
            <a:off x="4588933" y="5943600"/>
            <a:ext cx="3403600" cy="914400"/>
          </a:xfrm>
          <a:prstGeom prst="rect">
            <a:avLst/>
          </a:prstGeom>
          <a:ln>
            <a:noFill/>
          </a:ln>
        </p:spPr>
        <p:txBody>
          <a:bodyPr vert="horz" wrap="none" lIns="438912" tIns="219456" rIns="438912" bIns="219456" rtlCol="0" anchor="ctr">
            <a:noAutofit/>
          </a:bodyPr>
          <a:lstStyle/>
          <a:p>
            <a:r>
              <a:rPr lang="en-US" sz="2000" dirty="0" smtClean="0">
                <a:solidFill>
                  <a:srgbClr val="FFFFFF"/>
                </a:solidFill>
              </a:rPr>
              <a:t>Courtesy of D Rowitch</a:t>
            </a:r>
          </a:p>
        </p:txBody>
      </p:sp>
    </p:spTree>
    <p:extLst>
      <p:ext uri="{BB962C8B-B14F-4D97-AF65-F5344CB8AC3E}">
        <p14:creationId xmlns:p14="http://schemas.microsoft.com/office/powerpoint/2010/main" val="1136060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588"/>
            <a:ext cx="9016554" cy="1000824"/>
          </a:xfrm>
        </p:spPr>
        <p:txBody>
          <a:bodyPr lIns="0" tIns="0" rIns="0" bIns="0">
            <a:noAutofit/>
          </a:bodyPr>
          <a:lstStyle/>
          <a:p>
            <a:r>
              <a:rPr lang="en-US" sz="3200" b="1" dirty="0" smtClean="0">
                <a:solidFill>
                  <a:srgbClr val="FFFFFF"/>
                </a:solidFill>
              </a:rPr>
              <a:t>Glial cells are a major feature of the developing brain from mid embryogenesis onwards</a:t>
            </a:r>
            <a:endParaRPr lang="en-US" sz="3200" b="1" dirty="0">
              <a:solidFill>
                <a:srgbClr val="FFFFFF"/>
              </a:solidFill>
            </a:endParaRPr>
          </a:p>
        </p:txBody>
      </p:sp>
      <p:pic>
        <p:nvPicPr>
          <p:cNvPr id="4" name="Picture 3"/>
          <p:cNvPicPr>
            <a:picLocks noChangeAspect="1"/>
          </p:cNvPicPr>
          <p:nvPr/>
        </p:nvPicPr>
        <p:blipFill rotWithShape="1">
          <a:blip r:embed="rId4"/>
          <a:srcRect l="3705" t="27471" r="4607"/>
          <a:stretch/>
        </p:blipFill>
        <p:spPr>
          <a:xfrm>
            <a:off x="127000" y="1349056"/>
            <a:ext cx="8854807" cy="3429000"/>
          </a:xfrm>
          <a:prstGeom prst="rect">
            <a:avLst/>
          </a:prstGeom>
        </p:spPr>
      </p:pic>
      <p:sp>
        <p:nvSpPr>
          <p:cNvPr id="7" name="TextBox 6"/>
          <p:cNvSpPr txBox="1"/>
          <p:nvPr/>
        </p:nvSpPr>
        <p:spPr>
          <a:xfrm>
            <a:off x="5590912" y="4618643"/>
            <a:ext cx="3350164" cy="620713"/>
          </a:xfrm>
          <a:prstGeom prst="rect">
            <a:avLst/>
          </a:prstGeom>
          <a:ln>
            <a:noFill/>
          </a:ln>
        </p:spPr>
        <p:txBody>
          <a:bodyPr vert="horz" wrap="none" lIns="438912" tIns="219456" rIns="438912" bIns="219456" rtlCol="0" anchor="ctr">
            <a:noAutofit/>
          </a:bodyPr>
          <a:lstStyle/>
          <a:p>
            <a:pPr marL="457200" indent="-457200"/>
            <a:r>
              <a:rPr lang="en-US" dirty="0" err="1" smtClean="0">
                <a:solidFill>
                  <a:srgbClr val="FFFFFF"/>
                </a:solidFill>
              </a:rPr>
              <a:t>Insel</a:t>
            </a:r>
            <a:r>
              <a:rPr lang="en-US" dirty="0" smtClean="0">
                <a:solidFill>
                  <a:srgbClr val="FFFFFF"/>
                </a:solidFill>
              </a:rPr>
              <a:t> (2010) Nature 468:187</a:t>
            </a:r>
            <a:endParaRPr lang="en-US" dirty="0">
              <a:solidFill>
                <a:srgbClr val="FFFFFF"/>
              </a:solidFill>
            </a:endParaRPr>
          </a:p>
        </p:txBody>
      </p:sp>
      <p:grpSp>
        <p:nvGrpSpPr>
          <p:cNvPr id="5" name="Group 4"/>
          <p:cNvGrpSpPr/>
          <p:nvPr/>
        </p:nvGrpSpPr>
        <p:grpSpPr>
          <a:xfrm>
            <a:off x="1503597" y="2019300"/>
            <a:ext cx="7437478" cy="2095500"/>
            <a:chOff x="2130963" y="2565400"/>
            <a:chExt cx="6210300" cy="1993898"/>
          </a:xfrm>
        </p:grpSpPr>
        <p:grpSp>
          <p:nvGrpSpPr>
            <p:cNvPr id="11" name="Group 10"/>
            <p:cNvGrpSpPr/>
            <p:nvPr/>
          </p:nvGrpSpPr>
          <p:grpSpPr>
            <a:xfrm>
              <a:off x="2130963" y="2565400"/>
              <a:ext cx="6210300" cy="1993898"/>
              <a:chOff x="1780476" y="4673600"/>
              <a:chExt cx="6210300" cy="1993898"/>
            </a:xfrm>
          </p:grpSpPr>
          <p:sp>
            <p:nvSpPr>
              <p:cNvPr id="8" name="Right Triangle 7"/>
              <p:cNvSpPr/>
              <p:nvPr/>
            </p:nvSpPr>
            <p:spPr>
              <a:xfrm rot="2700000">
                <a:off x="1780476" y="5308599"/>
                <a:ext cx="723900" cy="723900"/>
              </a:xfrm>
              <a:prstGeom prst="rtTriangle">
                <a:avLst/>
              </a:prstGeom>
              <a:solidFill>
                <a:srgbClr val="008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rapezoid 8"/>
              <p:cNvSpPr/>
              <p:nvPr/>
            </p:nvSpPr>
            <p:spPr>
              <a:xfrm rot="16200000">
                <a:off x="4063921" y="2740642"/>
                <a:ext cx="1993898" cy="5859813"/>
              </a:xfrm>
              <a:prstGeom prst="trapezoid">
                <a:avLst/>
              </a:prstGeom>
              <a:solidFill>
                <a:srgbClr val="008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 name="TextBox 2"/>
            <p:cNvSpPr txBox="1"/>
            <p:nvPr/>
          </p:nvSpPr>
          <p:spPr>
            <a:xfrm>
              <a:off x="2679700" y="3149598"/>
              <a:ext cx="3771900" cy="914400"/>
            </a:xfrm>
            <a:prstGeom prst="rect">
              <a:avLst/>
            </a:prstGeom>
            <a:ln>
              <a:noFill/>
            </a:ln>
          </p:spPr>
          <p:txBody>
            <a:bodyPr vert="horz" wrap="none" lIns="438912" tIns="219456" rIns="438912" bIns="219456" rtlCol="0" anchor="ctr">
              <a:noAutofit/>
            </a:bodyPr>
            <a:lstStyle/>
            <a:p>
              <a:r>
                <a:rPr lang="en-US" sz="3200" b="1" dirty="0" smtClean="0">
                  <a:solidFill>
                    <a:srgbClr val="008000"/>
                  </a:solidFill>
                </a:rPr>
                <a:t>GLIAL CELLS</a:t>
              </a:r>
            </a:p>
          </p:txBody>
        </p:sp>
      </p:grpSp>
      <p:sp>
        <p:nvSpPr>
          <p:cNvPr id="10" name="TextBox 9"/>
          <p:cNvSpPr txBox="1"/>
          <p:nvPr/>
        </p:nvSpPr>
        <p:spPr>
          <a:xfrm>
            <a:off x="282307" y="4760908"/>
            <a:ext cx="8699500" cy="1792287"/>
          </a:xfrm>
          <a:prstGeom prst="rect">
            <a:avLst/>
          </a:prstGeom>
          <a:ln>
            <a:noFill/>
          </a:ln>
        </p:spPr>
        <p:txBody>
          <a:bodyPr vert="horz" wrap="square" lIns="438912" tIns="219456" rIns="438912" bIns="219456" rtlCol="0" anchor="ctr">
            <a:noAutofit/>
          </a:bodyPr>
          <a:lstStyle/>
          <a:p>
            <a:pPr marL="457200" indent="-457200">
              <a:buAutoNum type="arabicParenR"/>
            </a:pPr>
            <a:r>
              <a:rPr lang="en-US" sz="2400" dirty="0" smtClean="0">
                <a:solidFill>
                  <a:srgbClr val="FFFF00"/>
                </a:solidFill>
              </a:rPr>
              <a:t>Many psychiatric and other neurodevelopmental diseases likely begin during this period</a:t>
            </a:r>
          </a:p>
          <a:p>
            <a:pPr marL="457200" indent="-457200">
              <a:buAutoNum type="arabicParenR"/>
            </a:pPr>
            <a:r>
              <a:rPr lang="en-US" sz="2400" dirty="0" smtClean="0">
                <a:solidFill>
                  <a:srgbClr val="FFFF00"/>
                </a:solidFill>
              </a:rPr>
              <a:t>Glial cells represent potential targets for intervention</a:t>
            </a:r>
          </a:p>
        </p:txBody>
      </p:sp>
    </p:spTree>
    <p:custDataLst>
      <p:tags r:id="rId1"/>
    </p:custDataLst>
    <p:extLst>
      <p:ext uri="{BB962C8B-B14F-4D97-AF65-F5344CB8AC3E}">
        <p14:creationId xmlns:p14="http://schemas.microsoft.com/office/powerpoint/2010/main" val="2518374548"/>
      </p:ext>
    </p:extLst>
  </p:cSld>
  <p:clrMapOvr>
    <a:masterClrMapping/>
  </p:clrMapOvr>
  <mc:AlternateContent xmlns:mc="http://schemas.openxmlformats.org/markup-compatibility/2006" xmlns:p14="http://schemas.microsoft.com/office/powerpoint/2010/main">
    <mc:Choice Requires="p14">
      <p:transition spd="slow" p14:dur="2000" advTm="1318"/>
    </mc:Choice>
    <mc:Fallback xmlns="" xmlns:mv="urn:schemas-microsoft-com:mac:vml">
      <p:transition spd="slow" advTm="13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438"/>
            <a:ext cx="9144000" cy="1143000"/>
          </a:xfrm>
        </p:spPr>
        <p:txBody>
          <a:bodyPr>
            <a:noAutofit/>
          </a:bodyPr>
          <a:lstStyle/>
          <a:p>
            <a:r>
              <a:rPr lang="en-US" sz="3200" b="1" dirty="0" smtClean="0">
                <a:solidFill>
                  <a:srgbClr val="FFFFFF"/>
                </a:solidFill>
              </a:rPr>
              <a:t>Astrocytes are </a:t>
            </a:r>
            <a:r>
              <a:rPr lang="en-US" sz="3200" b="1" dirty="0" err="1" smtClean="0">
                <a:solidFill>
                  <a:srgbClr val="FFFFFF"/>
                </a:solidFill>
              </a:rPr>
              <a:t>patterened</a:t>
            </a:r>
            <a:r>
              <a:rPr lang="en-US" sz="3200" b="1" dirty="0" smtClean="0">
                <a:solidFill>
                  <a:srgbClr val="FFFFFF"/>
                </a:solidFill>
              </a:rPr>
              <a:t> and as a result are </a:t>
            </a:r>
            <a:r>
              <a:rPr lang="en-US" sz="3200" b="1" i="1" dirty="0" err="1" smtClean="0">
                <a:solidFill>
                  <a:srgbClr val="FFFFFF"/>
                </a:solidFill>
              </a:rPr>
              <a:t>positionally</a:t>
            </a:r>
            <a:r>
              <a:rPr lang="en-US" sz="3200" b="1" dirty="0" smtClean="0">
                <a:solidFill>
                  <a:srgbClr val="FFFFFF"/>
                </a:solidFill>
              </a:rPr>
              <a:t> heterogeneous</a:t>
            </a:r>
            <a:endParaRPr lang="en-US" sz="3200" b="1" dirty="0">
              <a:solidFill>
                <a:srgbClr val="FFFFFF"/>
              </a:solidFill>
            </a:endParaRPr>
          </a:p>
        </p:txBody>
      </p:sp>
      <p:grpSp>
        <p:nvGrpSpPr>
          <p:cNvPr id="22" name="Group 21"/>
          <p:cNvGrpSpPr/>
          <p:nvPr/>
        </p:nvGrpSpPr>
        <p:grpSpPr>
          <a:xfrm>
            <a:off x="2290084" y="1211238"/>
            <a:ext cx="6308563" cy="4218074"/>
            <a:chOff x="2290084" y="1211238"/>
            <a:chExt cx="6308563" cy="4218074"/>
          </a:xfrm>
        </p:grpSpPr>
        <p:pic>
          <p:nvPicPr>
            <p:cNvPr id="5" name="Picture 4"/>
            <p:cNvPicPr>
              <a:picLocks noChangeAspect="1"/>
            </p:cNvPicPr>
            <p:nvPr/>
          </p:nvPicPr>
          <p:blipFill rotWithShape="1">
            <a:blip r:embed="rId4"/>
            <a:srcRect l="23090" t="10840" r="18604" b="3424"/>
            <a:stretch/>
          </p:blipFill>
          <p:spPr>
            <a:xfrm>
              <a:off x="2290084" y="1211238"/>
              <a:ext cx="6176564" cy="3851830"/>
            </a:xfrm>
            <a:prstGeom prst="rect">
              <a:avLst/>
            </a:prstGeom>
          </p:spPr>
        </p:pic>
        <p:sp>
          <p:nvSpPr>
            <p:cNvPr id="3" name="TextBox 2"/>
            <p:cNvSpPr txBox="1"/>
            <p:nvPr/>
          </p:nvSpPr>
          <p:spPr>
            <a:xfrm>
              <a:off x="4199461" y="5029202"/>
              <a:ext cx="4399186" cy="400110"/>
            </a:xfrm>
            <a:prstGeom prst="rect">
              <a:avLst/>
            </a:prstGeom>
            <a:noFill/>
          </p:spPr>
          <p:txBody>
            <a:bodyPr wrap="none" rtlCol="0">
              <a:spAutoFit/>
            </a:bodyPr>
            <a:lstStyle/>
            <a:p>
              <a:r>
                <a:rPr lang="en-US" sz="2000" u="sng" dirty="0" smtClean="0">
                  <a:solidFill>
                    <a:srgbClr val="FFFFFF"/>
                  </a:solidFill>
                </a:rPr>
                <a:t>Molofsky et al, Genes </a:t>
              </a:r>
              <a:r>
                <a:rPr lang="en-US" sz="2000" u="sng" dirty="0" err="1" smtClean="0">
                  <a:solidFill>
                    <a:srgbClr val="FFFFFF"/>
                  </a:solidFill>
                </a:rPr>
                <a:t>Dev</a:t>
              </a:r>
              <a:r>
                <a:rPr lang="en-US" sz="2000" u="sng" dirty="0" smtClean="0">
                  <a:solidFill>
                    <a:srgbClr val="FFFFFF"/>
                  </a:solidFill>
                </a:rPr>
                <a:t> 2012 (26:891)  </a:t>
              </a:r>
              <a:endParaRPr lang="en-US" sz="2000" u="sng" dirty="0">
                <a:solidFill>
                  <a:srgbClr val="FFFFFF"/>
                </a:solidFill>
              </a:endParaRPr>
            </a:p>
          </p:txBody>
        </p:sp>
      </p:grpSp>
      <p:sp>
        <p:nvSpPr>
          <p:cNvPr id="6" name="TextBox 5"/>
          <p:cNvSpPr txBox="1"/>
          <p:nvPr/>
        </p:nvSpPr>
        <p:spPr>
          <a:xfrm>
            <a:off x="0" y="5611559"/>
            <a:ext cx="4737100" cy="1077218"/>
          </a:xfrm>
          <a:prstGeom prst="rect">
            <a:avLst/>
          </a:prstGeom>
          <a:noFill/>
        </p:spPr>
        <p:txBody>
          <a:bodyPr wrap="square" rtlCol="0">
            <a:spAutoFit/>
          </a:bodyPr>
          <a:lstStyle/>
          <a:p>
            <a:r>
              <a:rPr lang="en-US" sz="2400" dirty="0" smtClean="0">
                <a:solidFill>
                  <a:srgbClr val="FFFFFF"/>
                </a:solidFill>
              </a:rPr>
              <a:t>Astrocyte patterning: </a:t>
            </a:r>
          </a:p>
          <a:p>
            <a:pPr marL="457200" indent="-457200">
              <a:buFont typeface="Arial"/>
              <a:buChar char="•"/>
            </a:pPr>
            <a:r>
              <a:rPr lang="en-US" sz="2000" dirty="0" err="1" smtClean="0">
                <a:solidFill>
                  <a:srgbClr val="FFFFFF"/>
                </a:solidFill>
              </a:rPr>
              <a:t>Hochstim</a:t>
            </a:r>
            <a:r>
              <a:rPr lang="en-US" sz="2000" dirty="0">
                <a:solidFill>
                  <a:srgbClr val="FFFFFF"/>
                </a:solidFill>
              </a:rPr>
              <a:t> </a:t>
            </a:r>
            <a:r>
              <a:rPr lang="en-US" sz="2000" dirty="0" smtClean="0">
                <a:solidFill>
                  <a:srgbClr val="FFFFFF"/>
                </a:solidFill>
              </a:rPr>
              <a:t>(2008) Cell 133:510.</a:t>
            </a:r>
          </a:p>
          <a:p>
            <a:pPr marL="457200" indent="-457200">
              <a:buFont typeface="Arial"/>
              <a:buChar char="•"/>
            </a:pPr>
            <a:r>
              <a:rPr lang="en-US" sz="2000" u="sng" dirty="0" smtClean="0">
                <a:solidFill>
                  <a:srgbClr val="FFFFFF"/>
                </a:solidFill>
              </a:rPr>
              <a:t>Tsai </a:t>
            </a:r>
            <a:r>
              <a:rPr lang="en-US" sz="2000" u="sng" dirty="0">
                <a:solidFill>
                  <a:srgbClr val="FFFFFF"/>
                </a:solidFill>
              </a:rPr>
              <a:t>(</a:t>
            </a:r>
            <a:r>
              <a:rPr lang="en-US" sz="2000" u="sng" dirty="0" smtClean="0">
                <a:solidFill>
                  <a:srgbClr val="FFFFFF"/>
                </a:solidFill>
              </a:rPr>
              <a:t>2012) Science 337:338</a:t>
            </a:r>
            <a:r>
              <a:rPr lang="en-US" sz="2000" u="sng" dirty="0">
                <a:solidFill>
                  <a:srgbClr val="FFFFFF"/>
                </a:solidFill>
              </a:rPr>
              <a:t>.</a:t>
            </a:r>
          </a:p>
        </p:txBody>
      </p:sp>
      <p:grpSp>
        <p:nvGrpSpPr>
          <p:cNvPr id="11" name="Group 10"/>
          <p:cNvGrpSpPr/>
          <p:nvPr/>
        </p:nvGrpSpPr>
        <p:grpSpPr>
          <a:xfrm>
            <a:off x="6739457" y="2100793"/>
            <a:ext cx="2367180" cy="2949576"/>
            <a:chOff x="5334018" y="2168525"/>
            <a:chExt cx="2367180" cy="2949576"/>
          </a:xfrm>
        </p:grpSpPr>
        <p:sp>
          <p:nvSpPr>
            <p:cNvPr id="15" name="TextBox 14"/>
            <p:cNvSpPr txBox="1"/>
            <p:nvPr/>
          </p:nvSpPr>
          <p:spPr>
            <a:xfrm>
              <a:off x="6064494" y="4603751"/>
              <a:ext cx="1636704" cy="514350"/>
            </a:xfrm>
            <a:prstGeom prst="rect">
              <a:avLst/>
            </a:prstGeom>
            <a:solidFill>
              <a:srgbClr val="FF0000"/>
            </a:solidFill>
            <a:ln>
              <a:noFill/>
            </a:ln>
          </p:spPr>
          <p:txBody>
            <a:bodyPr vert="horz" wrap="none" lIns="438912" tIns="219456" rIns="438912" bIns="219456" rtlCol="0" anchor="ctr">
              <a:noAutofit/>
            </a:bodyPr>
            <a:lstStyle/>
            <a:p>
              <a:pPr algn="ctr"/>
              <a:r>
                <a:rPr lang="en-US" sz="2400" dirty="0" smtClean="0">
                  <a:solidFill>
                    <a:schemeClr val="bg1"/>
                  </a:solidFill>
                </a:rPr>
                <a:t>Bay Area</a:t>
              </a:r>
            </a:p>
          </p:txBody>
        </p:sp>
        <p:cxnSp>
          <p:nvCxnSpPr>
            <p:cNvPr id="16" name="Straight Arrow Connector 15"/>
            <p:cNvCxnSpPr/>
            <p:nvPr/>
          </p:nvCxnSpPr>
          <p:spPr>
            <a:xfrm flipH="1" flipV="1">
              <a:off x="5550667" y="4766734"/>
              <a:ext cx="723892" cy="135467"/>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935898" y="2168525"/>
              <a:ext cx="1765300" cy="514350"/>
            </a:xfrm>
            <a:prstGeom prst="rect">
              <a:avLst/>
            </a:prstGeom>
            <a:solidFill>
              <a:srgbClr val="FF0000"/>
            </a:solidFill>
            <a:ln>
              <a:noFill/>
            </a:ln>
          </p:spPr>
          <p:txBody>
            <a:bodyPr vert="horz" wrap="none" lIns="438912" tIns="219456" rIns="438912" bIns="219456" rtlCol="0" anchor="ctr">
              <a:noAutofit/>
            </a:bodyPr>
            <a:lstStyle/>
            <a:p>
              <a:pPr algn="ctr"/>
              <a:r>
                <a:rPr lang="en-US" sz="2400" dirty="0" smtClean="0">
                  <a:solidFill>
                    <a:schemeClr val="bg1"/>
                  </a:solidFill>
                </a:rPr>
                <a:t>East Coast</a:t>
              </a:r>
            </a:p>
          </p:txBody>
        </p:sp>
        <p:cxnSp>
          <p:nvCxnSpPr>
            <p:cNvPr id="20" name="Straight Arrow Connector 19"/>
            <p:cNvCxnSpPr/>
            <p:nvPr/>
          </p:nvCxnSpPr>
          <p:spPr>
            <a:xfrm flipH="1">
              <a:off x="5334018" y="2536825"/>
              <a:ext cx="876293" cy="39370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pic>
        <p:nvPicPr>
          <p:cNvPr id="18" name="Picture 17"/>
          <p:cNvPicPr>
            <a:picLocks noChangeAspect="1"/>
          </p:cNvPicPr>
          <p:nvPr/>
        </p:nvPicPr>
        <p:blipFill rotWithShape="1">
          <a:blip r:embed="rId4"/>
          <a:srcRect l="23091" t="10840" r="47057" b="6722"/>
          <a:stretch/>
        </p:blipFill>
        <p:spPr>
          <a:xfrm>
            <a:off x="2323953" y="1228174"/>
            <a:ext cx="3162416" cy="3703663"/>
          </a:xfrm>
          <a:prstGeom prst="rect">
            <a:avLst/>
          </a:prstGeom>
        </p:spPr>
      </p:pic>
      <p:pic>
        <p:nvPicPr>
          <p:cNvPr id="21" name="Picture 20"/>
          <p:cNvPicPr>
            <a:picLocks noChangeAspect="1"/>
          </p:cNvPicPr>
          <p:nvPr/>
        </p:nvPicPr>
        <p:blipFill rotWithShape="1">
          <a:blip r:embed="rId4"/>
          <a:srcRect l="-14024" t="10774" r="81010" b="6149"/>
          <a:stretch/>
        </p:blipFill>
        <p:spPr>
          <a:xfrm>
            <a:off x="-1165517" y="1228174"/>
            <a:ext cx="3470291" cy="3703663"/>
          </a:xfrm>
          <a:prstGeom prst="rect">
            <a:avLst/>
          </a:prstGeom>
        </p:spPr>
      </p:pic>
      <p:grpSp>
        <p:nvGrpSpPr>
          <p:cNvPr id="8" name="Group 7"/>
          <p:cNvGrpSpPr/>
          <p:nvPr/>
        </p:nvGrpSpPr>
        <p:grpSpPr>
          <a:xfrm>
            <a:off x="1631799" y="1911350"/>
            <a:ext cx="2004605" cy="3403600"/>
            <a:chOff x="141695" y="1911350"/>
            <a:chExt cx="2004605" cy="3403600"/>
          </a:xfrm>
        </p:grpSpPr>
        <p:cxnSp>
          <p:nvCxnSpPr>
            <p:cNvPr id="9" name="Straight Arrow Connector 8"/>
            <p:cNvCxnSpPr/>
            <p:nvPr/>
          </p:nvCxnSpPr>
          <p:spPr>
            <a:xfrm>
              <a:off x="645340" y="2339975"/>
              <a:ext cx="982255" cy="39370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41695" y="1911350"/>
              <a:ext cx="1485900" cy="514350"/>
            </a:xfrm>
            <a:prstGeom prst="rect">
              <a:avLst/>
            </a:prstGeom>
            <a:solidFill>
              <a:srgbClr val="FF0000"/>
            </a:solidFill>
            <a:ln>
              <a:noFill/>
            </a:ln>
          </p:spPr>
          <p:txBody>
            <a:bodyPr vert="horz" wrap="none" lIns="438912" tIns="219456" rIns="438912" bIns="219456" rtlCol="0" anchor="ctr">
              <a:noAutofit/>
            </a:bodyPr>
            <a:lstStyle/>
            <a:p>
              <a:pPr algn="ctr"/>
              <a:r>
                <a:rPr lang="en-US" sz="2400" dirty="0" smtClean="0">
                  <a:solidFill>
                    <a:schemeClr val="bg1"/>
                  </a:solidFill>
                </a:rPr>
                <a:t>New York</a:t>
              </a:r>
            </a:p>
          </p:txBody>
        </p:sp>
        <p:cxnSp>
          <p:nvCxnSpPr>
            <p:cNvPr id="12" name="Straight Arrow Connector 11"/>
            <p:cNvCxnSpPr/>
            <p:nvPr/>
          </p:nvCxnSpPr>
          <p:spPr>
            <a:xfrm flipV="1">
              <a:off x="1322795" y="4241800"/>
              <a:ext cx="609600" cy="463551"/>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81000" y="4800600"/>
              <a:ext cx="1765300" cy="514350"/>
            </a:xfrm>
            <a:prstGeom prst="rect">
              <a:avLst/>
            </a:prstGeom>
            <a:solidFill>
              <a:srgbClr val="FF0000"/>
            </a:solidFill>
            <a:ln>
              <a:noFill/>
            </a:ln>
          </p:spPr>
          <p:txBody>
            <a:bodyPr vert="horz" wrap="none" lIns="438912" tIns="219456" rIns="438912" bIns="219456" rtlCol="0" anchor="ctr">
              <a:noAutofit/>
            </a:bodyPr>
            <a:lstStyle/>
            <a:p>
              <a:pPr algn="ctr"/>
              <a:r>
                <a:rPr lang="en-US" sz="2400" dirty="0" smtClean="0">
                  <a:solidFill>
                    <a:schemeClr val="bg1"/>
                  </a:solidFill>
                </a:rPr>
                <a:t>San Francisco</a:t>
              </a:r>
            </a:p>
          </p:txBody>
        </p:sp>
      </p:grpSp>
    </p:spTree>
    <p:custDataLst>
      <p:tags r:id="rId1"/>
    </p:custDataLst>
    <p:extLst>
      <p:ext uri="{BB962C8B-B14F-4D97-AF65-F5344CB8AC3E}">
        <p14:creationId xmlns:p14="http://schemas.microsoft.com/office/powerpoint/2010/main" val="1321494699"/>
      </p:ext>
    </p:extLst>
  </p:cSld>
  <p:clrMapOvr>
    <a:masterClrMapping/>
  </p:clrMapOvr>
  <mc:AlternateContent xmlns:mc="http://schemas.openxmlformats.org/markup-compatibility/2006" xmlns:p14="http://schemas.microsoft.com/office/powerpoint/2010/main">
    <mc:Choice Requires="p14">
      <p:transition spd="slow" p14:dur="2000" advTm="265855"/>
    </mc:Choice>
    <mc:Fallback xmlns="" xmlns:mv="urn:schemas-microsoft-com:mac:vml">
      <p:transition spd="slow" advTm="2658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84" y="72572"/>
            <a:ext cx="9063958" cy="1143000"/>
          </a:xfrm>
        </p:spPr>
        <p:txBody>
          <a:bodyPr>
            <a:normAutofit/>
          </a:bodyPr>
          <a:lstStyle/>
          <a:p>
            <a:r>
              <a:rPr lang="en-US" sz="3200" b="1" dirty="0" smtClean="0">
                <a:solidFill>
                  <a:srgbClr val="FFFFFF"/>
                </a:solidFill>
              </a:rPr>
              <a:t>Astrocyte position is fixed even after depletion of astrocytes from adjacent domains</a:t>
            </a:r>
            <a:endParaRPr lang="en-US" sz="3200" b="1" u="sng" dirty="0">
              <a:solidFill>
                <a:srgbClr val="FFFFFF"/>
              </a:solidFill>
            </a:endParaRPr>
          </a:p>
        </p:txBody>
      </p:sp>
      <p:pic>
        <p:nvPicPr>
          <p:cNvPr id="4" name="Picture 3"/>
          <p:cNvPicPr>
            <a:picLocks noChangeAspect="1"/>
          </p:cNvPicPr>
          <p:nvPr/>
        </p:nvPicPr>
        <p:blipFill rotWithShape="1">
          <a:blip r:embed="rId3"/>
          <a:srcRect r="52940"/>
          <a:stretch/>
        </p:blipFill>
        <p:spPr>
          <a:xfrm>
            <a:off x="1693505" y="3442058"/>
            <a:ext cx="1513693" cy="2793641"/>
          </a:xfrm>
          <a:prstGeom prst="rect">
            <a:avLst/>
          </a:prstGeom>
        </p:spPr>
      </p:pic>
      <p:pic>
        <p:nvPicPr>
          <p:cNvPr id="5" name="Picture 4"/>
          <p:cNvPicPr>
            <a:picLocks noChangeAspect="1"/>
          </p:cNvPicPr>
          <p:nvPr/>
        </p:nvPicPr>
        <p:blipFill>
          <a:blip r:embed="rId4"/>
          <a:stretch>
            <a:fillRect/>
          </a:stretch>
        </p:blipFill>
        <p:spPr>
          <a:xfrm>
            <a:off x="860612" y="1311860"/>
            <a:ext cx="5866652" cy="1075761"/>
          </a:xfrm>
          <a:prstGeom prst="rect">
            <a:avLst/>
          </a:prstGeom>
        </p:spPr>
      </p:pic>
      <p:pic>
        <p:nvPicPr>
          <p:cNvPr id="6" name="Picture 5"/>
          <p:cNvPicPr>
            <a:picLocks noChangeAspect="1"/>
          </p:cNvPicPr>
          <p:nvPr/>
        </p:nvPicPr>
        <p:blipFill>
          <a:blip r:embed="rId5"/>
          <a:stretch>
            <a:fillRect/>
          </a:stretch>
        </p:blipFill>
        <p:spPr>
          <a:xfrm>
            <a:off x="860612" y="2565430"/>
            <a:ext cx="3223312" cy="822199"/>
          </a:xfrm>
          <a:prstGeom prst="rect">
            <a:avLst/>
          </a:prstGeom>
        </p:spPr>
      </p:pic>
      <p:pic>
        <p:nvPicPr>
          <p:cNvPr id="7" name="Picture 6"/>
          <p:cNvPicPr>
            <a:picLocks noChangeAspect="1"/>
          </p:cNvPicPr>
          <p:nvPr/>
        </p:nvPicPr>
        <p:blipFill rotWithShape="1">
          <a:blip r:embed="rId6"/>
          <a:srcRect l="-1" r="1806" b="48063"/>
          <a:stretch/>
        </p:blipFill>
        <p:spPr>
          <a:xfrm>
            <a:off x="4527175" y="2619859"/>
            <a:ext cx="4374029" cy="1934108"/>
          </a:xfrm>
          <a:prstGeom prst="rect">
            <a:avLst/>
          </a:prstGeom>
        </p:spPr>
      </p:pic>
      <p:sp>
        <p:nvSpPr>
          <p:cNvPr id="8" name="TextBox 7"/>
          <p:cNvSpPr txBox="1"/>
          <p:nvPr/>
        </p:nvSpPr>
        <p:spPr>
          <a:xfrm>
            <a:off x="4313702" y="6160994"/>
            <a:ext cx="4749800" cy="620713"/>
          </a:xfrm>
          <a:prstGeom prst="rect">
            <a:avLst/>
          </a:prstGeom>
          <a:ln>
            <a:noFill/>
          </a:ln>
        </p:spPr>
        <p:txBody>
          <a:bodyPr vert="horz" wrap="none" lIns="438912" tIns="219456" rIns="438912" bIns="219456" rtlCol="0" anchor="ctr">
            <a:noAutofit/>
          </a:bodyPr>
          <a:lstStyle/>
          <a:p>
            <a:pPr marL="457200" indent="-457200"/>
            <a:r>
              <a:rPr lang="en-US" sz="2400" dirty="0" smtClean="0">
                <a:solidFill>
                  <a:srgbClr val="FFFFFF"/>
                </a:solidFill>
              </a:rPr>
              <a:t>Tsai </a:t>
            </a:r>
            <a:r>
              <a:rPr lang="en-US" sz="2400" dirty="0">
                <a:solidFill>
                  <a:srgbClr val="FFFFFF"/>
                </a:solidFill>
              </a:rPr>
              <a:t>(</a:t>
            </a:r>
            <a:r>
              <a:rPr lang="en-US" sz="2400" dirty="0" smtClean="0">
                <a:solidFill>
                  <a:srgbClr val="FFFFFF"/>
                </a:solidFill>
              </a:rPr>
              <a:t>2012) Science 337:338.</a:t>
            </a:r>
            <a:endParaRPr lang="en-US" sz="2400" dirty="0">
              <a:solidFill>
                <a:srgbClr val="FFFFFF"/>
              </a:solidFill>
            </a:endParaRPr>
          </a:p>
        </p:txBody>
      </p:sp>
      <p:pic>
        <p:nvPicPr>
          <p:cNvPr id="9" name="Picture 8"/>
          <p:cNvPicPr>
            <a:picLocks noChangeAspect="1"/>
          </p:cNvPicPr>
          <p:nvPr/>
        </p:nvPicPr>
        <p:blipFill rotWithShape="1">
          <a:blip r:embed="rId6"/>
          <a:srcRect l="-1" t="52480" r="1806"/>
          <a:stretch/>
        </p:blipFill>
        <p:spPr>
          <a:xfrm>
            <a:off x="4527175" y="4564574"/>
            <a:ext cx="4374029" cy="1769619"/>
          </a:xfrm>
          <a:prstGeom prst="rect">
            <a:avLst/>
          </a:prstGeom>
        </p:spPr>
      </p:pic>
      <p:sp>
        <p:nvSpPr>
          <p:cNvPr id="10" name="TextBox 9"/>
          <p:cNvSpPr txBox="1"/>
          <p:nvPr/>
        </p:nvSpPr>
        <p:spPr>
          <a:xfrm>
            <a:off x="1307994" y="6160994"/>
            <a:ext cx="3117583" cy="620713"/>
          </a:xfrm>
          <a:prstGeom prst="rect">
            <a:avLst/>
          </a:prstGeom>
          <a:ln>
            <a:noFill/>
          </a:ln>
        </p:spPr>
        <p:txBody>
          <a:bodyPr vert="horz" wrap="none" lIns="438912" tIns="219456" rIns="438912" bIns="219456" rtlCol="0" anchor="ctr">
            <a:noAutofit/>
          </a:bodyPr>
          <a:lstStyle/>
          <a:p>
            <a:pPr marL="457200" indent="-457200"/>
            <a:r>
              <a:rPr lang="en-US" sz="2400" dirty="0" smtClean="0">
                <a:solidFill>
                  <a:srgbClr val="FFFFFF"/>
                </a:solidFill>
              </a:rPr>
              <a:t>Molofsky/Li</a:t>
            </a:r>
            <a:endParaRPr lang="en-US" sz="2400" dirty="0">
              <a:solidFill>
                <a:srgbClr val="FFFFFF"/>
              </a:solidFill>
            </a:endParaRPr>
          </a:p>
        </p:txBody>
      </p:sp>
    </p:spTree>
    <p:custDataLst>
      <p:tags r:id="rId1"/>
    </p:custDataLst>
    <p:extLst>
      <p:ext uri="{BB962C8B-B14F-4D97-AF65-F5344CB8AC3E}">
        <p14:creationId xmlns:p14="http://schemas.microsoft.com/office/powerpoint/2010/main" val="533854144"/>
      </p:ext>
    </p:extLst>
  </p:cSld>
  <p:clrMapOvr>
    <a:masterClrMapping/>
  </p:clrMapOvr>
  <mc:AlternateContent xmlns:mc="http://schemas.openxmlformats.org/markup-compatibility/2006" xmlns:p14="http://schemas.microsoft.com/office/powerpoint/2010/main">
    <mc:Choice Requires="p14">
      <p:transition spd="slow" p14:dur="2000" advTm="191362"/>
    </mc:Choice>
    <mc:Fallback xmlns="" xmlns:mv="urn:schemas-microsoft-com:mac:vml">
      <p:transition spd="slow" advTm="1913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FFFFFF"/>
                </a:solidFill>
              </a:rPr>
              <a:t>Forebrain astrocytes</a:t>
            </a:r>
            <a:r>
              <a:rPr lang="en-US" sz="3200" b="1" dirty="0">
                <a:solidFill>
                  <a:srgbClr val="FFFFFF"/>
                </a:solidFill>
              </a:rPr>
              <a:t> </a:t>
            </a:r>
            <a:r>
              <a:rPr lang="en-US" sz="3200" b="1" dirty="0" smtClean="0">
                <a:solidFill>
                  <a:srgbClr val="FFFFFF"/>
                </a:solidFill>
              </a:rPr>
              <a:t>are also patterned</a:t>
            </a:r>
            <a:endParaRPr lang="en-US" sz="3200" b="1" dirty="0">
              <a:solidFill>
                <a:srgbClr val="FFFFFF"/>
              </a:solidFill>
            </a:endParaRPr>
          </a:p>
        </p:txBody>
      </p:sp>
      <p:pic>
        <p:nvPicPr>
          <p:cNvPr id="3" name="Picture 2"/>
          <p:cNvPicPr>
            <a:picLocks noChangeAspect="1"/>
          </p:cNvPicPr>
          <p:nvPr/>
        </p:nvPicPr>
        <p:blipFill>
          <a:blip r:embed="rId2"/>
          <a:stretch>
            <a:fillRect/>
          </a:stretch>
        </p:blipFill>
        <p:spPr>
          <a:xfrm>
            <a:off x="203200" y="1769251"/>
            <a:ext cx="8483600" cy="2824246"/>
          </a:xfrm>
          <a:prstGeom prst="rect">
            <a:avLst/>
          </a:prstGeom>
        </p:spPr>
      </p:pic>
      <p:pic>
        <p:nvPicPr>
          <p:cNvPr id="4" name="Picture 3"/>
          <p:cNvPicPr>
            <a:picLocks noChangeAspect="1"/>
          </p:cNvPicPr>
          <p:nvPr/>
        </p:nvPicPr>
        <p:blipFill>
          <a:blip r:embed="rId3"/>
          <a:stretch>
            <a:fillRect/>
          </a:stretch>
        </p:blipFill>
        <p:spPr>
          <a:xfrm>
            <a:off x="3835400" y="4707797"/>
            <a:ext cx="4851400" cy="292100"/>
          </a:xfrm>
          <a:prstGeom prst="rect">
            <a:avLst/>
          </a:prstGeom>
        </p:spPr>
      </p:pic>
      <p:cxnSp>
        <p:nvCxnSpPr>
          <p:cNvPr id="6" name="Straight Arrow Connector 5"/>
          <p:cNvCxnSpPr/>
          <p:nvPr/>
        </p:nvCxnSpPr>
        <p:spPr>
          <a:xfrm flipH="1" flipV="1">
            <a:off x="1253068" y="3712822"/>
            <a:ext cx="1" cy="1989949"/>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233988" y="5050697"/>
            <a:ext cx="3403600" cy="914400"/>
          </a:xfrm>
          <a:prstGeom prst="rect">
            <a:avLst/>
          </a:prstGeom>
          <a:ln>
            <a:noFill/>
          </a:ln>
        </p:spPr>
        <p:txBody>
          <a:bodyPr vert="horz" wrap="none" lIns="438912" tIns="219456" rIns="438912" bIns="219456" rtlCol="0" anchor="ctr">
            <a:noAutofit/>
          </a:bodyPr>
          <a:lstStyle/>
          <a:p>
            <a:r>
              <a:rPr lang="en-US" sz="2000" dirty="0" smtClean="0">
                <a:solidFill>
                  <a:srgbClr val="FFFFFF"/>
                </a:solidFill>
              </a:rPr>
              <a:t>John Rubenstein and others</a:t>
            </a:r>
          </a:p>
        </p:txBody>
      </p:sp>
    </p:spTree>
    <p:extLst>
      <p:ext uri="{BB962C8B-B14F-4D97-AF65-F5344CB8AC3E}">
        <p14:creationId xmlns:p14="http://schemas.microsoft.com/office/powerpoint/2010/main" val="83851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942"/>
            <a:ext cx="8229600" cy="1143000"/>
          </a:xfrm>
        </p:spPr>
        <p:txBody>
          <a:bodyPr>
            <a:noAutofit/>
          </a:bodyPr>
          <a:lstStyle/>
          <a:p>
            <a:r>
              <a:rPr lang="en-US" sz="3200" b="1" dirty="0" smtClean="0">
                <a:solidFill>
                  <a:srgbClr val="FFFFFF"/>
                </a:solidFill>
              </a:rPr>
              <a:t>Radial glial to astrocyte transition illustrates a continuous glial “scaffold”</a:t>
            </a:r>
            <a:endParaRPr lang="en-US" sz="3200" b="1" dirty="0">
              <a:solidFill>
                <a:srgbClr val="FFFFFF"/>
              </a:solidFill>
            </a:endParaRPr>
          </a:p>
        </p:txBody>
      </p:sp>
      <p:pic>
        <p:nvPicPr>
          <p:cNvPr id="4" name="Picture 3"/>
          <p:cNvPicPr>
            <a:picLocks noChangeAspect="1"/>
          </p:cNvPicPr>
          <p:nvPr/>
        </p:nvPicPr>
        <p:blipFill rotWithShape="1">
          <a:blip r:embed="rId3"/>
          <a:srcRect l="1817" t="10802" r="3080" b="8920"/>
          <a:stretch/>
        </p:blipFill>
        <p:spPr>
          <a:xfrm>
            <a:off x="914401" y="1295401"/>
            <a:ext cx="7467599" cy="4173770"/>
          </a:xfrm>
          <a:prstGeom prst="rect">
            <a:avLst/>
          </a:prstGeom>
        </p:spPr>
      </p:pic>
      <p:sp>
        <p:nvSpPr>
          <p:cNvPr id="3" name="Rectangle 2"/>
          <p:cNvSpPr/>
          <p:nvPr/>
        </p:nvSpPr>
        <p:spPr>
          <a:xfrm>
            <a:off x="854637" y="5456939"/>
            <a:ext cx="7698366" cy="400110"/>
          </a:xfrm>
          <a:prstGeom prst="rect">
            <a:avLst/>
          </a:prstGeom>
        </p:spPr>
        <p:txBody>
          <a:bodyPr wrap="none">
            <a:spAutoFit/>
          </a:bodyPr>
          <a:lstStyle/>
          <a:p>
            <a:r>
              <a:rPr lang="en-US" sz="2000" u="sng" dirty="0" err="1" smtClean="0">
                <a:solidFill>
                  <a:srgbClr val="FFFFFF"/>
                </a:solidFill>
              </a:rPr>
              <a:t>Lucho</a:t>
            </a:r>
            <a:r>
              <a:rPr lang="en-US" sz="2000" u="sng" dirty="0" smtClean="0">
                <a:solidFill>
                  <a:srgbClr val="FFFFFF"/>
                </a:solidFill>
              </a:rPr>
              <a:t> </a:t>
            </a:r>
            <a:r>
              <a:rPr lang="en-US" sz="2000" u="sng" dirty="0" err="1" smtClean="0">
                <a:solidFill>
                  <a:srgbClr val="FFFFFF"/>
                </a:solidFill>
              </a:rPr>
              <a:t>Fuentealba</a:t>
            </a:r>
            <a:r>
              <a:rPr lang="en-US" sz="2000" u="sng" dirty="0" smtClean="0">
                <a:solidFill>
                  <a:srgbClr val="FFFFFF"/>
                </a:solidFill>
              </a:rPr>
              <a:t>, Florian </a:t>
            </a:r>
            <a:r>
              <a:rPr lang="en-US" sz="2000" u="sng" dirty="0" err="1" smtClean="0">
                <a:solidFill>
                  <a:srgbClr val="FFFFFF"/>
                </a:solidFill>
              </a:rPr>
              <a:t>Merkle</a:t>
            </a:r>
            <a:r>
              <a:rPr lang="en-US" sz="2000" u="sng" dirty="0" smtClean="0">
                <a:solidFill>
                  <a:srgbClr val="FFFFFF"/>
                </a:solidFill>
              </a:rPr>
              <a:t>, from Tsai </a:t>
            </a:r>
            <a:r>
              <a:rPr lang="en-US" sz="2000" u="sng" dirty="0">
                <a:solidFill>
                  <a:srgbClr val="FFFFFF"/>
                </a:solidFill>
              </a:rPr>
              <a:t>et al 2012(Science 337:338)</a:t>
            </a:r>
          </a:p>
        </p:txBody>
      </p:sp>
      <p:pic>
        <p:nvPicPr>
          <p:cNvPr id="5" name="Picture 4" descr="flat,550x550,075,f.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1179" y="3184680"/>
            <a:ext cx="1542056" cy="2180285"/>
          </a:xfrm>
          <a:prstGeom prst="rect">
            <a:avLst/>
          </a:prstGeom>
        </p:spPr>
      </p:pic>
      <p:pic>
        <p:nvPicPr>
          <p:cNvPr id="6" name="Picture 5"/>
          <p:cNvPicPr>
            <a:picLocks noChangeAspect="1"/>
          </p:cNvPicPr>
          <p:nvPr/>
        </p:nvPicPr>
        <p:blipFill rotWithShape="1">
          <a:blip r:embed="rId3"/>
          <a:srcRect l="1817" t="10802" r="52760" b="8920"/>
          <a:stretch/>
        </p:blipFill>
        <p:spPr>
          <a:xfrm>
            <a:off x="930671" y="1283169"/>
            <a:ext cx="3566624" cy="4173770"/>
          </a:xfrm>
          <a:prstGeom prst="rect">
            <a:avLst/>
          </a:prstGeom>
        </p:spPr>
      </p:pic>
    </p:spTree>
    <p:extLst>
      <p:ext uri="{BB962C8B-B14F-4D97-AF65-F5344CB8AC3E}">
        <p14:creationId xmlns:p14="http://schemas.microsoft.com/office/powerpoint/2010/main" val="2686941516"/>
      </p:ext>
    </p:extLst>
  </p:cSld>
  <p:clrMapOvr>
    <a:masterClrMapping/>
  </p:clrMapOvr>
  <mc:AlternateContent xmlns:mc="http://schemas.openxmlformats.org/markup-compatibility/2006" xmlns:p14="http://schemas.microsoft.com/office/powerpoint/2010/main">
    <mc:Choice Requires="p14">
      <p:transition spd="slow" p14:dur="2000" advTm="994"/>
    </mc:Choice>
    <mc:Fallback xmlns="" xmlns:mv="urn:schemas-microsoft-com:mac:vml">
      <p:transition spd="slow" advTm="9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1362"/>
          </a:xfrm>
        </p:spPr>
        <p:txBody>
          <a:bodyPr>
            <a:normAutofit fontScale="90000"/>
          </a:bodyPr>
          <a:lstStyle/>
          <a:p>
            <a:r>
              <a:rPr lang="en-US" sz="3200" b="1" dirty="0" smtClean="0">
                <a:solidFill>
                  <a:srgbClr val="FFFFFF"/>
                </a:solidFill>
              </a:rPr>
              <a:t>Patterning can be harnessed for </a:t>
            </a:r>
            <a:r>
              <a:rPr lang="en-US" sz="3200" b="1" i="1" dirty="0" smtClean="0">
                <a:solidFill>
                  <a:srgbClr val="FFFFFF"/>
                </a:solidFill>
              </a:rPr>
              <a:t>in vitro </a:t>
            </a:r>
            <a:r>
              <a:rPr lang="en-US" sz="3200" b="1" dirty="0" smtClean="0">
                <a:solidFill>
                  <a:srgbClr val="FFFFFF"/>
                </a:solidFill>
              </a:rPr>
              <a:t>studies of astrocyte heterogeneity</a:t>
            </a:r>
            <a:endParaRPr lang="en-US" sz="3200" b="1" dirty="0">
              <a:solidFill>
                <a:srgbClr val="FFFFFF"/>
              </a:solidFill>
            </a:endParaRPr>
          </a:p>
        </p:txBody>
      </p:sp>
      <p:pic>
        <p:nvPicPr>
          <p:cNvPr id="3" name="Picture 2"/>
          <p:cNvPicPr>
            <a:picLocks noChangeAspect="1"/>
          </p:cNvPicPr>
          <p:nvPr/>
        </p:nvPicPr>
        <p:blipFill>
          <a:blip r:embed="rId2"/>
          <a:stretch>
            <a:fillRect/>
          </a:stretch>
        </p:blipFill>
        <p:spPr>
          <a:xfrm>
            <a:off x="1032929" y="1134531"/>
            <a:ext cx="7264399" cy="2452633"/>
          </a:xfrm>
          <a:prstGeom prst="rect">
            <a:avLst/>
          </a:prstGeom>
        </p:spPr>
      </p:pic>
      <p:pic>
        <p:nvPicPr>
          <p:cNvPr id="4" name="Picture 3"/>
          <p:cNvPicPr>
            <a:picLocks noChangeAspect="1"/>
          </p:cNvPicPr>
          <p:nvPr/>
        </p:nvPicPr>
        <p:blipFill>
          <a:blip r:embed="rId3"/>
          <a:stretch>
            <a:fillRect/>
          </a:stretch>
        </p:blipFill>
        <p:spPr>
          <a:xfrm>
            <a:off x="237067" y="3633570"/>
            <a:ext cx="8686800" cy="2599892"/>
          </a:xfrm>
          <a:prstGeom prst="rect">
            <a:avLst/>
          </a:prstGeom>
        </p:spPr>
      </p:pic>
    </p:spTree>
    <p:extLst>
      <p:ext uri="{BB962C8B-B14F-4D97-AF65-F5344CB8AC3E}">
        <p14:creationId xmlns:p14="http://schemas.microsoft.com/office/powerpoint/2010/main" val="15274628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7" y="274637"/>
            <a:ext cx="3213944" cy="6062134"/>
          </a:xfrm>
        </p:spPr>
        <p:txBody>
          <a:bodyPr>
            <a:normAutofit/>
          </a:bodyPr>
          <a:lstStyle/>
          <a:p>
            <a:r>
              <a:rPr lang="en-US" sz="2800" b="1" dirty="0" smtClean="0">
                <a:solidFill>
                  <a:srgbClr val="FFFFFF"/>
                </a:solidFill>
              </a:rPr>
              <a:t>Astrocyte patterning in vitro: are functionally distinct subtypes generated? Are these relevant to disease (cell based therapies, for example)?</a:t>
            </a:r>
            <a:endParaRPr lang="en-US" sz="2800" b="1" dirty="0">
              <a:solidFill>
                <a:srgbClr val="FFFFFF"/>
              </a:solidFill>
            </a:endParaRPr>
          </a:p>
        </p:txBody>
      </p:sp>
      <p:pic>
        <p:nvPicPr>
          <p:cNvPr id="6" name="Picture 5"/>
          <p:cNvPicPr>
            <a:picLocks noChangeAspect="1"/>
          </p:cNvPicPr>
          <p:nvPr/>
        </p:nvPicPr>
        <p:blipFill>
          <a:blip r:embed="rId2"/>
          <a:stretch>
            <a:fillRect/>
          </a:stretch>
        </p:blipFill>
        <p:spPr>
          <a:xfrm>
            <a:off x="3349412" y="122238"/>
            <a:ext cx="5404977" cy="6214533"/>
          </a:xfrm>
          <a:prstGeom prst="rect">
            <a:avLst/>
          </a:prstGeom>
        </p:spPr>
      </p:pic>
      <p:sp>
        <p:nvSpPr>
          <p:cNvPr id="3" name="TextBox 2"/>
          <p:cNvSpPr txBox="1"/>
          <p:nvPr/>
        </p:nvSpPr>
        <p:spPr>
          <a:xfrm>
            <a:off x="6146799" y="6333067"/>
            <a:ext cx="2997201" cy="524933"/>
          </a:xfrm>
          <a:prstGeom prst="rect">
            <a:avLst/>
          </a:prstGeom>
          <a:ln>
            <a:noFill/>
          </a:ln>
        </p:spPr>
        <p:txBody>
          <a:bodyPr vert="horz" wrap="none" lIns="438912" tIns="219456" rIns="438912" bIns="219456" rtlCol="0" anchor="ctr">
            <a:noAutofit/>
          </a:bodyPr>
          <a:lstStyle/>
          <a:p>
            <a:r>
              <a:rPr lang="en-US" sz="2000" b="1" dirty="0" smtClean="0">
                <a:solidFill>
                  <a:srgbClr val="FFFFFF"/>
                </a:solidFill>
              </a:rPr>
              <a:t>Molofsky et al 2012</a:t>
            </a:r>
          </a:p>
        </p:txBody>
      </p:sp>
    </p:spTree>
    <p:extLst>
      <p:ext uri="{BB962C8B-B14F-4D97-AF65-F5344CB8AC3E}">
        <p14:creationId xmlns:p14="http://schemas.microsoft.com/office/powerpoint/2010/main" val="15592936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solidFill>
                  <a:srgbClr val="FFFFFF"/>
                </a:solidFill>
              </a:rPr>
              <a:t>Positional identity is the fundamental organizing principle of the brain and  is encoded early in neural development</a:t>
            </a:r>
            <a:endParaRPr lang="en-US" sz="2800" b="1" dirty="0">
              <a:solidFill>
                <a:srgbClr val="FFFFFF"/>
              </a:solidFill>
            </a:endParaRPr>
          </a:p>
        </p:txBody>
      </p:sp>
      <p:pic>
        <p:nvPicPr>
          <p:cNvPr id="4" name="Picture 3" descr="Screenshot 2015-11-30 15.04.3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667" y="1643026"/>
            <a:ext cx="6948751" cy="4944607"/>
          </a:xfrm>
          <a:prstGeom prst="rect">
            <a:avLst/>
          </a:prstGeom>
        </p:spPr>
      </p:pic>
    </p:spTree>
    <p:extLst>
      <p:ext uri="{BB962C8B-B14F-4D97-AF65-F5344CB8AC3E}">
        <p14:creationId xmlns:p14="http://schemas.microsoft.com/office/powerpoint/2010/main" val="569799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b="1" dirty="0" smtClean="0">
                <a:solidFill>
                  <a:schemeClr val="bg1"/>
                </a:solidFill>
              </a:rPr>
              <a:t>Summary of astrocyte specification from stem cells: there is no stem cell*</a:t>
            </a:r>
            <a:endParaRPr lang="en-US" sz="3200" b="1" dirty="0">
              <a:solidFill>
                <a:schemeClr val="bg1"/>
              </a:solidFill>
            </a:endParaRPr>
          </a:p>
        </p:txBody>
      </p:sp>
      <p:pic>
        <p:nvPicPr>
          <p:cNvPr id="4" name="Picture 3" descr="thereisnospo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967" y="1481667"/>
            <a:ext cx="7421033" cy="3801701"/>
          </a:xfrm>
          <a:prstGeom prst="rect">
            <a:avLst/>
          </a:prstGeom>
        </p:spPr>
      </p:pic>
      <p:sp>
        <p:nvSpPr>
          <p:cNvPr id="5" name="TextBox 4"/>
          <p:cNvSpPr txBox="1"/>
          <p:nvPr/>
        </p:nvSpPr>
        <p:spPr>
          <a:xfrm>
            <a:off x="829733" y="5509251"/>
            <a:ext cx="7027333" cy="914400"/>
          </a:xfrm>
          <a:prstGeom prst="rect">
            <a:avLst/>
          </a:prstGeom>
          <a:ln>
            <a:noFill/>
          </a:ln>
        </p:spPr>
        <p:txBody>
          <a:bodyPr vert="horz" wrap="none" lIns="438912" tIns="219456" rIns="438912" bIns="219456" rtlCol="0" anchor="ctr">
            <a:noAutofit/>
          </a:bodyPr>
          <a:lstStyle/>
          <a:p>
            <a:r>
              <a:rPr lang="en-US" sz="3200" dirty="0" smtClean="0">
                <a:solidFill>
                  <a:srgbClr val="FFFF00"/>
                </a:solidFill>
              </a:rPr>
              <a:t>* In the brain, regional identity rules</a:t>
            </a:r>
          </a:p>
        </p:txBody>
      </p:sp>
    </p:spTree>
    <p:extLst>
      <p:ext uri="{BB962C8B-B14F-4D97-AF65-F5344CB8AC3E}">
        <p14:creationId xmlns:p14="http://schemas.microsoft.com/office/powerpoint/2010/main" val="36110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45068"/>
            <a:ext cx="9144000" cy="553719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9" name="TextBox 8"/>
          <p:cNvSpPr txBox="1"/>
          <p:nvPr/>
        </p:nvSpPr>
        <p:spPr>
          <a:xfrm>
            <a:off x="58100" y="1470030"/>
            <a:ext cx="2957040" cy="1600438"/>
          </a:xfrm>
          <a:prstGeom prst="rect">
            <a:avLst/>
          </a:prstGeom>
          <a:noFill/>
          <a:ln>
            <a:solidFill>
              <a:srgbClr val="000000"/>
            </a:solidFill>
          </a:ln>
        </p:spPr>
        <p:txBody>
          <a:bodyPr wrap="square" rtlCol="0">
            <a:spAutoFit/>
          </a:bodyPr>
          <a:lstStyle/>
          <a:p>
            <a:pPr algn="ctr"/>
            <a:r>
              <a:rPr lang="en-US" sz="1400" b="1" dirty="0" smtClean="0">
                <a:solidFill>
                  <a:srgbClr val="FF0000"/>
                </a:solidFill>
                <a:latin typeface="Arial"/>
                <a:cs typeface="Arial"/>
              </a:rPr>
              <a:t>2. Regional patterning:</a:t>
            </a:r>
          </a:p>
          <a:p>
            <a:r>
              <a:rPr lang="en-US" sz="1400" b="1" dirty="0" smtClean="0">
                <a:latin typeface="Arial"/>
                <a:cs typeface="Arial"/>
              </a:rPr>
              <a:t>Finding: </a:t>
            </a:r>
            <a:r>
              <a:rPr lang="en-US" sz="1400" dirty="0" smtClean="0">
                <a:latin typeface="Arial"/>
                <a:cs typeface="Arial"/>
              </a:rPr>
              <a:t>astrocyte precursors are molecularly distinct by CNS region</a:t>
            </a:r>
          </a:p>
          <a:p>
            <a:r>
              <a:rPr lang="en-US" sz="1400" b="1" dirty="0" smtClean="0">
                <a:latin typeface="Arial"/>
                <a:cs typeface="Arial"/>
              </a:rPr>
              <a:t>Open question:  </a:t>
            </a:r>
            <a:r>
              <a:rPr lang="en-US" sz="1400" dirty="0" smtClean="0">
                <a:latin typeface="Arial"/>
                <a:cs typeface="Arial"/>
              </a:rPr>
              <a:t>does patterning affect astrocyte functional diversity? If so, does it coordinate astrocyte and neuronal diversity?</a:t>
            </a:r>
          </a:p>
        </p:txBody>
      </p:sp>
      <p:cxnSp>
        <p:nvCxnSpPr>
          <p:cNvPr id="11" name="Straight Arrow Connector 10"/>
          <p:cNvCxnSpPr/>
          <p:nvPr/>
        </p:nvCxnSpPr>
        <p:spPr>
          <a:xfrm>
            <a:off x="3099805" y="2335384"/>
            <a:ext cx="1092962" cy="501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34455" y="24911"/>
            <a:ext cx="7847070" cy="461665"/>
          </a:xfrm>
          <a:prstGeom prst="rect">
            <a:avLst/>
          </a:prstGeom>
          <a:noFill/>
        </p:spPr>
        <p:txBody>
          <a:bodyPr wrap="none" rtlCol="0">
            <a:spAutoFit/>
          </a:bodyPr>
          <a:lstStyle/>
          <a:p>
            <a:r>
              <a:rPr lang="en-US" sz="2400" b="1" dirty="0" smtClean="0">
                <a:solidFill>
                  <a:schemeClr val="bg1"/>
                </a:solidFill>
                <a:latin typeface="Arial"/>
                <a:cs typeface="Arial"/>
              </a:rPr>
              <a:t>Graphical abstract: the rules of astrocyte generation</a:t>
            </a:r>
            <a:endParaRPr lang="en-US" sz="2400" b="1" dirty="0">
              <a:solidFill>
                <a:schemeClr val="bg1"/>
              </a:solidFill>
              <a:latin typeface="Arial"/>
              <a:cs typeface="Arial"/>
            </a:endParaRPr>
          </a:p>
        </p:txBody>
      </p:sp>
      <p:sp>
        <p:nvSpPr>
          <p:cNvPr id="13" name="TextBox 12"/>
          <p:cNvSpPr txBox="1"/>
          <p:nvPr/>
        </p:nvSpPr>
        <p:spPr>
          <a:xfrm>
            <a:off x="6051798" y="1519779"/>
            <a:ext cx="2990604" cy="1384995"/>
          </a:xfrm>
          <a:prstGeom prst="rect">
            <a:avLst/>
          </a:prstGeom>
          <a:noFill/>
          <a:ln>
            <a:solidFill>
              <a:srgbClr val="000000"/>
            </a:solidFill>
          </a:ln>
        </p:spPr>
        <p:txBody>
          <a:bodyPr wrap="square" rtlCol="0">
            <a:spAutoFit/>
          </a:bodyPr>
          <a:lstStyle/>
          <a:p>
            <a:pPr algn="ctr"/>
            <a:r>
              <a:rPr lang="en-US" sz="1400" b="1" dirty="0" smtClean="0">
                <a:solidFill>
                  <a:srgbClr val="FF0000"/>
                </a:solidFill>
                <a:latin typeface="Arial"/>
                <a:cs typeface="Arial"/>
              </a:rPr>
              <a:t>1. Specification:</a:t>
            </a:r>
          </a:p>
          <a:p>
            <a:r>
              <a:rPr lang="en-US" sz="1400" b="1" dirty="0" smtClean="0">
                <a:latin typeface="Arial"/>
                <a:cs typeface="Arial"/>
              </a:rPr>
              <a:t>Finding: </a:t>
            </a:r>
            <a:r>
              <a:rPr lang="en-US" sz="1400" dirty="0" smtClean="0">
                <a:latin typeface="Arial"/>
                <a:cs typeface="Arial"/>
              </a:rPr>
              <a:t>pro-AS TF promote AS at while repressing neurogenesis</a:t>
            </a:r>
          </a:p>
          <a:p>
            <a:r>
              <a:rPr lang="en-US" sz="1400" b="1" dirty="0" smtClean="0">
                <a:latin typeface="Arial"/>
                <a:cs typeface="Arial"/>
              </a:rPr>
              <a:t>Open question: </a:t>
            </a:r>
            <a:r>
              <a:rPr lang="en-US" sz="1400" dirty="0" smtClean="0">
                <a:latin typeface="Arial"/>
                <a:cs typeface="Arial"/>
              </a:rPr>
              <a:t>Identification of intermediate astrocyte precursor markers and associated functions</a:t>
            </a:r>
          </a:p>
        </p:txBody>
      </p:sp>
      <p:cxnSp>
        <p:nvCxnSpPr>
          <p:cNvPr id="14" name="Straight Arrow Connector 13"/>
          <p:cNvCxnSpPr/>
          <p:nvPr/>
        </p:nvCxnSpPr>
        <p:spPr>
          <a:xfrm flipH="1">
            <a:off x="4768509" y="2335384"/>
            <a:ext cx="1283289"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893947" y="4575057"/>
            <a:ext cx="1139996" cy="15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4782864" y="4575057"/>
            <a:ext cx="1370532"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89307" y="4120098"/>
            <a:ext cx="2804640" cy="1600438"/>
          </a:xfrm>
          <a:prstGeom prst="rect">
            <a:avLst/>
          </a:prstGeom>
          <a:noFill/>
          <a:ln w="76200" cmpd="sng">
            <a:solidFill>
              <a:srgbClr val="FF0000"/>
            </a:solidFill>
          </a:ln>
        </p:spPr>
        <p:txBody>
          <a:bodyPr wrap="square" rtlCol="0">
            <a:spAutoFit/>
          </a:bodyPr>
          <a:lstStyle/>
          <a:p>
            <a:pPr algn="ctr"/>
            <a:r>
              <a:rPr lang="en-US" sz="1400" b="1" dirty="0" smtClean="0">
                <a:solidFill>
                  <a:srgbClr val="FF0000"/>
                </a:solidFill>
                <a:latin typeface="Arial"/>
                <a:cs typeface="Arial"/>
              </a:rPr>
              <a:t>3. Local proliferation:</a:t>
            </a:r>
          </a:p>
          <a:p>
            <a:r>
              <a:rPr lang="en-US" sz="1400" b="1" dirty="0" smtClean="0">
                <a:latin typeface="Arial"/>
                <a:cs typeface="Arial"/>
              </a:rPr>
              <a:t>Implication: </a:t>
            </a:r>
            <a:r>
              <a:rPr lang="en-US" sz="1400" dirty="0" smtClean="0">
                <a:latin typeface="Arial"/>
                <a:cs typeface="Arial"/>
              </a:rPr>
              <a:t>small clusters of local astrocytes are clonally related</a:t>
            </a:r>
          </a:p>
          <a:p>
            <a:r>
              <a:rPr lang="en-US" sz="1400" b="1" dirty="0" smtClean="0">
                <a:latin typeface="Arial"/>
                <a:cs typeface="Arial"/>
              </a:rPr>
              <a:t>Open question</a:t>
            </a:r>
            <a:r>
              <a:rPr lang="en-US" sz="1400" dirty="0" smtClean="0">
                <a:latin typeface="Arial"/>
                <a:cs typeface="Arial"/>
              </a:rPr>
              <a:t>: proliferation rate cell intrinsic </a:t>
            </a:r>
            <a:r>
              <a:rPr lang="en-US" sz="1400" dirty="0" err="1" smtClean="0">
                <a:latin typeface="Arial"/>
                <a:cs typeface="Arial"/>
              </a:rPr>
              <a:t>vs</a:t>
            </a:r>
            <a:r>
              <a:rPr lang="en-US" sz="1400" dirty="0" smtClean="0">
                <a:latin typeface="Arial"/>
                <a:cs typeface="Arial"/>
              </a:rPr>
              <a:t> environmentally determined?</a:t>
            </a:r>
          </a:p>
        </p:txBody>
      </p:sp>
      <p:sp>
        <p:nvSpPr>
          <p:cNvPr id="25" name="TextBox 24"/>
          <p:cNvSpPr txBox="1"/>
          <p:nvPr/>
        </p:nvSpPr>
        <p:spPr>
          <a:xfrm>
            <a:off x="6149576" y="4037757"/>
            <a:ext cx="2907425" cy="1600438"/>
          </a:xfrm>
          <a:prstGeom prst="rect">
            <a:avLst/>
          </a:prstGeom>
          <a:noFill/>
          <a:ln>
            <a:solidFill>
              <a:schemeClr val="tx1"/>
            </a:solidFill>
          </a:ln>
        </p:spPr>
        <p:txBody>
          <a:bodyPr wrap="square" rtlCol="0">
            <a:spAutoFit/>
          </a:bodyPr>
          <a:lstStyle/>
          <a:p>
            <a:pPr algn="ctr"/>
            <a:r>
              <a:rPr lang="en-US" sz="1400" b="1" dirty="0" smtClean="0">
                <a:solidFill>
                  <a:srgbClr val="FF0000"/>
                </a:solidFill>
                <a:latin typeface="Arial"/>
                <a:cs typeface="Arial"/>
              </a:rPr>
              <a:t>4. (Local) functional maturation:</a:t>
            </a:r>
          </a:p>
          <a:p>
            <a:r>
              <a:rPr lang="en-US" sz="1400" b="1" dirty="0" smtClean="0">
                <a:latin typeface="Arial"/>
                <a:cs typeface="Arial"/>
              </a:rPr>
              <a:t>Implication: </a:t>
            </a:r>
            <a:r>
              <a:rPr lang="en-US" sz="1400" dirty="0" smtClean="0">
                <a:latin typeface="Arial"/>
                <a:cs typeface="Arial"/>
              </a:rPr>
              <a:t>local astrocytes support local circuit function </a:t>
            </a:r>
          </a:p>
          <a:p>
            <a:r>
              <a:rPr lang="en-US" sz="1400" b="1" dirty="0" smtClean="0">
                <a:latin typeface="Arial"/>
                <a:cs typeface="Arial"/>
              </a:rPr>
              <a:t>Open question</a:t>
            </a:r>
            <a:r>
              <a:rPr lang="en-US" sz="1400" dirty="0" smtClean="0">
                <a:latin typeface="Arial"/>
                <a:cs typeface="Arial"/>
              </a:rPr>
              <a:t>: cell intrinsic </a:t>
            </a:r>
            <a:r>
              <a:rPr lang="en-US" sz="1400" dirty="0" err="1" smtClean="0">
                <a:latin typeface="Arial"/>
                <a:cs typeface="Arial"/>
              </a:rPr>
              <a:t>vs</a:t>
            </a:r>
            <a:r>
              <a:rPr lang="en-US" sz="1400" dirty="0" smtClean="0">
                <a:latin typeface="Arial"/>
                <a:cs typeface="Arial"/>
              </a:rPr>
              <a:t> environmentally determined? </a:t>
            </a:r>
          </a:p>
          <a:p>
            <a:r>
              <a:rPr lang="en-US" sz="1400" dirty="0" smtClean="0">
                <a:latin typeface="Arial"/>
                <a:cs typeface="Arial"/>
              </a:rPr>
              <a:t>Functional differences maintained into adulthood?</a:t>
            </a:r>
          </a:p>
        </p:txBody>
      </p:sp>
      <p:sp>
        <p:nvSpPr>
          <p:cNvPr id="34" name="Down Arrow 33"/>
          <p:cNvSpPr/>
          <p:nvPr/>
        </p:nvSpPr>
        <p:spPr>
          <a:xfrm>
            <a:off x="4235277" y="2056664"/>
            <a:ext cx="365849" cy="607679"/>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p:nvPicPr>
        <p:blipFill>
          <a:blip r:embed="rId3"/>
          <a:stretch>
            <a:fillRect/>
          </a:stretch>
        </p:blipFill>
        <p:spPr>
          <a:xfrm>
            <a:off x="3983428" y="877142"/>
            <a:ext cx="820105" cy="939704"/>
          </a:xfrm>
          <a:prstGeom prst="rect">
            <a:avLst/>
          </a:prstGeom>
        </p:spPr>
      </p:pic>
      <p:sp>
        <p:nvSpPr>
          <p:cNvPr id="30" name="Down Arrow 29"/>
          <p:cNvSpPr/>
          <p:nvPr/>
        </p:nvSpPr>
        <p:spPr>
          <a:xfrm>
            <a:off x="4235277" y="4271217"/>
            <a:ext cx="365849" cy="607679"/>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4"/>
          <a:stretch>
            <a:fillRect/>
          </a:stretch>
        </p:blipFill>
        <p:spPr>
          <a:xfrm rot="16200000">
            <a:off x="3874683" y="2334526"/>
            <a:ext cx="1037595" cy="2252666"/>
          </a:xfrm>
          <a:prstGeom prst="rect">
            <a:avLst/>
          </a:prstGeom>
        </p:spPr>
      </p:pic>
      <p:pic>
        <p:nvPicPr>
          <p:cNvPr id="32" name="Picture 31"/>
          <p:cNvPicPr>
            <a:picLocks noChangeAspect="1"/>
          </p:cNvPicPr>
          <p:nvPr/>
        </p:nvPicPr>
        <p:blipFill>
          <a:blip r:embed="rId5"/>
          <a:stretch>
            <a:fillRect/>
          </a:stretch>
        </p:blipFill>
        <p:spPr>
          <a:xfrm rot="5400000">
            <a:off x="3789759" y="4605043"/>
            <a:ext cx="1207442" cy="1758338"/>
          </a:xfrm>
          <a:prstGeom prst="rect">
            <a:avLst/>
          </a:prstGeom>
        </p:spPr>
      </p:pic>
      <p:sp>
        <p:nvSpPr>
          <p:cNvPr id="33" name="TextBox 32"/>
          <p:cNvSpPr txBox="1"/>
          <p:nvPr/>
        </p:nvSpPr>
        <p:spPr>
          <a:xfrm>
            <a:off x="4645918" y="1108998"/>
            <a:ext cx="851690" cy="461665"/>
          </a:xfrm>
          <a:prstGeom prst="rect">
            <a:avLst/>
          </a:prstGeom>
          <a:noFill/>
        </p:spPr>
        <p:txBody>
          <a:bodyPr wrap="none" rtlCol="0">
            <a:spAutoFit/>
          </a:bodyPr>
          <a:lstStyle/>
          <a:p>
            <a:pPr algn="ctr"/>
            <a:r>
              <a:rPr lang="en-US" sz="1200" dirty="0" smtClean="0">
                <a:solidFill>
                  <a:srgbClr val="3366FF"/>
                </a:solidFill>
                <a:latin typeface="Arial"/>
                <a:cs typeface="Arial"/>
              </a:rPr>
              <a:t>Neural </a:t>
            </a:r>
          </a:p>
          <a:p>
            <a:pPr algn="ctr"/>
            <a:r>
              <a:rPr lang="en-US" sz="1200" dirty="0" smtClean="0">
                <a:solidFill>
                  <a:srgbClr val="3366FF"/>
                </a:solidFill>
                <a:latin typeface="Arial"/>
                <a:cs typeface="Arial"/>
              </a:rPr>
              <a:t>Stem Cell</a:t>
            </a:r>
            <a:endParaRPr lang="en-US" sz="1200" dirty="0">
              <a:solidFill>
                <a:srgbClr val="3366FF"/>
              </a:solidFill>
              <a:latin typeface="Arial"/>
              <a:cs typeface="Arial"/>
            </a:endParaRPr>
          </a:p>
        </p:txBody>
      </p:sp>
      <p:sp>
        <p:nvSpPr>
          <p:cNvPr id="35" name="TextBox 34"/>
          <p:cNvSpPr txBox="1"/>
          <p:nvPr/>
        </p:nvSpPr>
        <p:spPr>
          <a:xfrm>
            <a:off x="4603662" y="3543888"/>
            <a:ext cx="864515" cy="461665"/>
          </a:xfrm>
          <a:prstGeom prst="rect">
            <a:avLst/>
          </a:prstGeom>
          <a:noFill/>
        </p:spPr>
        <p:txBody>
          <a:bodyPr wrap="none" rtlCol="0">
            <a:spAutoFit/>
          </a:bodyPr>
          <a:lstStyle/>
          <a:p>
            <a:pPr algn="ctr"/>
            <a:r>
              <a:rPr lang="en-US" sz="1200" dirty="0" smtClean="0">
                <a:solidFill>
                  <a:srgbClr val="008000"/>
                </a:solidFill>
                <a:latin typeface="Arial"/>
                <a:cs typeface="Arial"/>
              </a:rPr>
              <a:t>Astrocyte</a:t>
            </a:r>
          </a:p>
          <a:p>
            <a:pPr algn="ctr"/>
            <a:r>
              <a:rPr lang="en-US" sz="1200" dirty="0" smtClean="0">
                <a:solidFill>
                  <a:srgbClr val="008000"/>
                </a:solidFill>
                <a:latin typeface="Arial"/>
                <a:cs typeface="Arial"/>
              </a:rPr>
              <a:t>Precursor</a:t>
            </a:r>
            <a:endParaRPr lang="en-US" sz="1200" dirty="0">
              <a:solidFill>
                <a:srgbClr val="008000"/>
              </a:solidFill>
              <a:latin typeface="Arial"/>
              <a:cs typeface="Arial"/>
            </a:endParaRPr>
          </a:p>
        </p:txBody>
      </p:sp>
      <p:sp>
        <p:nvSpPr>
          <p:cNvPr id="40" name="TextBox 39"/>
          <p:cNvSpPr txBox="1"/>
          <p:nvPr/>
        </p:nvSpPr>
        <p:spPr>
          <a:xfrm>
            <a:off x="4974031" y="5524115"/>
            <a:ext cx="838892" cy="461665"/>
          </a:xfrm>
          <a:prstGeom prst="rect">
            <a:avLst/>
          </a:prstGeom>
          <a:noFill/>
        </p:spPr>
        <p:txBody>
          <a:bodyPr wrap="none" rtlCol="0">
            <a:spAutoFit/>
          </a:bodyPr>
          <a:lstStyle/>
          <a:p>
            <a:pPr algn="ctr"/>
            <a:r>
              <a:rPr lang="en-US" sz="1200" dirty="0" smtClean="0">
                <a:solidFill>
                  <a:srgbClr val="FF0000"/>
                </a:solidFill>
                <a:latin typeface="Arial"/>
                <a:cs typeface="Arial"/>
              </a:rPr>
              <a:t>Mature </a:t>
            </a:r>
          </a:p>
          <a:p>
            <a:pPr algn="ctr"/>
            <a:r>
              <a:rPr lang="en-US" sz="1200" dirty="0" smtClean="0">
                <a:solidFill>
                  <a:srgbClr val="FF0000"/>
                </a:solidFill>
                <a:latin typeface="Arial"/>
                <a:cs typeface="Arial"/>
              </a:rPr>
              <a:t>Astrocyte</a:t>
            </a:r>
          </a:p>
        </p:txBody>
      </p:sp>
      <p:sp>
        <p:nvSpPr>
          <p:cNvPr id="3" name="Rectangle 2"/>
          <p:cNvSpPr/>
          <p:nvPr/>
        </p:nvSpPr>
        <p:spPr>
          <a:xfrm>
            <a:off x="4571999" y="6282267"/>
            <a:ext cx="4249593" cy="369332"/>
          </a:xfrm>
          <a:prstGeom prst="rect">
            <a:avLst/>
          </a:prstGeom>
        </p:spPr>
        <p:txBody>
          <a:bodyPr wrap="none">
            <a:spAutoFit/>
          </a:bodyPr>
          <a:lstStyle/>
          <a:p>
            <a:r>
              <a:rPr lang="en-US" dirty="0">
                <a:solidFill>
                  <a:srgbClr val="FFFFFF"/>
                </a:solidFill>
              </a:rPr>
              <a:t>Molofsky and </a:t>
            </a:r>
            <a:r>
              <a:rPr lang="en-US" dirty="0" err="1">
                <a:solidFill>
                  <a:srgbClr val="FFFFFF"/>
                </a:solidFill>
              </a:rPr>
              <a:t>Deneen</a:t>
            </a:r>
            <a:r>
              <a:rPr lang="en-US" dirty="0">
                <a:solidFill>
                  <a:srgbClr val="FFFFFF"/>
                </a:solidFill>
              </a:rPr>
              <a:t>, </a:t>
            </a:r>
            <a:r>
              <a:rPr lang="en-US" i="1" dirty="0">
                <a:solidFill>
                  <a:srgbClr val="FFFFFF"/>
                </a:solidFill>
              </a:rPr>
              <a:t>Glia</a:t>
            </a:r>
            <a:r>
              <a:rPr lang="en-US" dirty="0">
                <a:solidFill>
                  <a:srgbClr val="FFFFFF"/>
                </a:solidFill>
              </a:rPr>
              <a:t> (2015) 63:1320.</a:t>
            </a:r>
          </a:p>
        </p:txBody>
      </p:sp>
    </p:spTree>
    <p:extLst>
      <p:ext uri="{BB962C8B-B14F-4D97-AF65-F5344CB8AC3E}">
        <p14:creationId xmlns:p14="http://schemas.microsoft.com/office/powerpoint/2010/main" val="19960635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FFFFFF"/>
                </a:solidFill>
              </a:rPr>
              <a:t>Astrocyte PROLIFERATION</a:t>
            </a:r>
            <a:endParaRPr lang="en-US" sz="3200" b="1" dirty="0">
              <a:solidFill>
                <a:srgbClr val="FFFFFF"/>
              </a:solidFill>
            </a:endParaRPr>
          </a:p>
        </p:txBody>
      </p:sp>
      <p:sp>
        <p:nvSpPr>
          <p:cNvPr id="3" name="TextBox 2"/>
          <p:cNvSpPr txBox="1"/>
          <p:nvPr/>
        </p:nvSpPr>
        <p:spPr>
          <a:xfrm>
            <a:off x="135466" y="2065867"/>
            <a:ext cx="8703734" cy="3115734"/>
          </a:xfrm>
          <a:prstGeom prst="rect">
            <a:avLst/>
          </a:prstGeom>
          <a:ln>
            <a:noFill/>
          </a:ln>
        </p:spPr>
        <p:txBody>
          <a:bodyPr vert="horz" wrap="none" lIns="438912" tIns="219456" rIns="438912" bIns="219456" rtlCol="0" anchor="ctr">
            <a:noAutofit/>
          </a:bodyPr>
          <a:lstStyle/>
          <a:p>
            <a:endParaRPr lang="en-US" sz="2800" dirty="0">
              <a:solidFill>
                <a:srgbClr val="FFFFFF"/>
              </a:solidFill>
            </a:endParaRPr>
          </a:p>
          <a:p>
            <a:r>
              <a:rPr lang="en-US" sz="2800" dirty="0" smtClean="0">
                <a:solidFill>
                  <a:srgbClr val="FFFFFF"/>
                </a:solidFill>
              </a:rPr>
              <a:t>WHERE do astrocytes proliferate?</a:t>
            </a:r>
          </a:p>
          <a:p>
            <a:endParaRPr lang="en-US" sz="2800" dirty="0">
              <a:solidFill>
                <a:srgbClr val="FFFFFF"/>
              </a:solidFill>
            </a:endParaRPr>
          </a:p>
          <a:p>
            <a:r>
              <a:rPr lang="en-US" sz="2800" dirty="0" smtClean="0">
                <a:solidFill>
                  <a:srgbClr val="FFFFFF"/>
                </a:solidFill>
              </a:rPr>
              <a:t>WHEN do they proliferate?</a:t>
            </a:r>
          </a:p>
          <a:p>
            <a:endParaRPr lang="en-US" sz="2800" dirty="0">
              <a:solidFill>
                <a:srgbClr val="FFFFFF"/>
              </a:solidFill>
            </a:endParaRPr>
          </a:p>
          <a:p>
            <a:r>
              <a:rPr lang="en-US" sz="2800" dirty="0">
                <a:solidFill>
                  <a:srgbClr val="FFFFFF"/>
                </a:solidFill>
              </a:rPr>
              <a:t>WHAT </a:t>
            </a:r>
            <a:r>
              <a:rPr lang="en-US" sz="2800" dirty="0" smtClean="0">
                <a:solidFill>
                  <a:srgbClr val="FFFFFF"/>
                </a:solidFill>
              </a:rPr>
              <a:t>molecular mechanisms regulate this?</a:t>
            </a:r>
            <a:endParaRPr lang="en-US" sz="2800" dirty="0">
              <a:solidFill>
                <a:srgbClr val="FFFFFF"/>
              </a:solidFill>
            </a:endParaRPr>
          </a:p>
          <a:p>
            <a:endParaRPr lang="en-US" sz="2800" dirty="0" smtClean="0">
              <a:solidFill>
                <a:srgbClr val="FFFFFF"/>
              </a:solidFill>
            </a:endParaRPr>
          </a:p>
        </p:txBody>
      </p:sp>
    </p:spTree>
    <p:extLst>
      <p:ext uri="{BB962C8B-B14F-4D97-AF65-F5344CB8AC3E}">
        <p14:creationId xmlns:p14="http://schemas.microsoft.com/office/powerpoint/2010/main" val="38975840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3649"/>
            <a:ext cx="9144000" cy="986585"/>
          </a:xfrm>
        </p:spPr>
        <p:txBody>
          <a:bodyPr>
            <a:noAutofit/>
          </a:bodyPr>
          <a:lstStyle/>
          <a:p>
            <a:r>
              <a:rPr lang="en-US" sz="3200" b="1" dirty="0" smtClean="0">
                <a:solidFill>
                  <a:srgbClr val="FFFFFF"/>
                </a:solidFill>
              </a:rPr>
              <a:t>Astrocytes have multiple roles in development, disease, and </a:t>
            </a:r>
            <a:r>
              <a:rPr lang="en-US" sz="3200" b="1" dirty="0" err="1" smtClean="0">
                <a:solidFill>
                  <a:srgbClr val="FFFFFF"/>
                </a:solidFill>
              </a:rPr>
              <a:t>neurodegeneration</a:t>
            </a:r>
            <a:endParaRPr lang="en-US" sz="3200" b="1" dirty="0">
              <a:solidFill>
                <a:srgbClr val="FFFFFF"/>
              </a:solidFill>
            </a:endParaRPr>
          </a:p>
        </p:txBody>
      </p:sp>
      <p:sp>
        <p:nvSpPr>
          <p:cNvPr id="3" name="Content Placeholder 2"/>
          <p:cNvSpPr>
            <a:spLocks noGrp="1"/>
          </p:cNvSpPr>
          <p:nvPr>
            <p:ph idx="1"/>
          </p:nvPr>
        </p:nvSpPr>
        <p:spPr>
          <a:xfrm>
            <a:off x="-1" y="1790700"/>
            <a:ext cx="5244874" cy="5067300"/>
          </a:xfrm>
        </p:spPr>
        <p:txBody>
          <a:bodyPr>
            <a:normAutofit/>
          </a:bodyPr>
          <a:lstStyle/>
          <a:p>
            <a:r>
              <a:rPr lang="en-US" sz="2400" dirty="0" smtClean="0">
                <a:solidFill>
                  <a:schemeClr val="bg1"/>
                </a:solidFill>
              </a:rPr>
              <a:t>Development:</a:t>
            </a:r>
          </a:p>
          <a:p>
            <a:pPr lvl="1">
              <a:buFont typeface="Arial"/>
              <a:buChar char="•"/>
            </a:pPr>
            <a:r>
              <a:rPr lang="en-US" sz="2400" dirty="0" smtClean="0">
                <a:solidFill>
                  <a:schemeClr val="bg1"/>
                </a:solidFill>
              </a:rPr>
              <a:t>Support neuronal survival</a:t>
            </a:r>
          </a:p>
          <a:p>
            <a:pPr lvl="1">
              <a:buFont typeface="Arial"/>
              <a:buChar char="•"/>
            </a:pPr>
            <a:r>
              <a:rPr lang="en-US" sz="2400" dirty="0" smtClean="0">
                <a:solidFill>
                  <a:schemeClr val="bg1"/>
                </a:solidFill>
              </a:rPr>
              <a:t>Maintain blood-brain barrier</a:t>
            </a:r>
          </a:p>
          <a:p>
            <a:pPr lvl="1">
              <a:buFont typeface="Arial"/>
              <a:buChar char="•"/>
            </a:pPr>
            <a:r>
              <a:rPr lang="en-US" sz="2400" dirty="0" smtClean="0">
                <a:solidFill>
                  <a:schemeClr val="bg1"/>
                </a:solidFill>
              </a:rPr>
              <a:t>Aid synapse formation</a:t>
            </a:r>
          </a:p>
          <a:p>
            <a:r>
              <a:rPr lang="en-US" sz="2400" dirty="0" smtClean="0">
                <a:solidFill>
                  <a:schemeClr val="bg1"/>
                </a:solidFill>
              </a:rPr>
              <a:t>Disease:</a:t>
            </a:r>
          </a:p>
          <a:p>
            <a:pPr lvl="1">
              <a:buFont typeface="Arial"/>
              <a:buChar char="•"/>
            </a:pPr>
            <a:r>
              <a:rPr lang="en-US" sz="2400" dirty="0">
                <a:solidFill>
                  <a:schemeClr val="bg1"/>
                </a:solidFill>
              </a:rPr>
              <a:t>Autism associated disorders (</a:t>
            </a:r>
            <a:r>
              <a:rPr lang="en-US" sz="2400" dirty="0" err="1">
                <a:solidFill>
                  <a:schemeClr val="bg1"/>
                </a:solidFill>
              </a:rPr>
              <a:t>Rett</a:t>
            </a:r>
            <a:r>
              <a:rPr lang="en-US" sz="2400" dirty="0">
                <a:solidFill>
                  <a:schemeClr val="bg1"/>
                </a:solidFill>
              </a:rPr>
              <a:t> Syndrome, Fragile X</a:t>
            </a:r>
            <a:r>
              <a:rPr lang="en-US" sz="2400" dirty="0" smtClean="0">
                <a:solidFill>
                  <a:schemeClr val="bg1"/>
                </a:solidFill>
              </a:rPr>
              <a:t>)</a:t>
            </a:r>
          </a:p>
          <a:p>
            <a:pPr lvl="1">
              <a:buFont typeface="Arial"/>
              <a:buChar char="•"/>
            </a:pPr>
            <a:r>
              <a:rPr lang="en-US" sz="2400" dirty="0">
                <a:solidFill>
                  <a:schemeClr val="bg1"/>
                </a:solidFill>
              </a:rPr>
              <a:t>“</a:t>
            </a:r>
            <a:r>
              <a:rPr lang="en-US" sz="2400" dirty="0" smtClean="0">
                <a:solidFill>
                  <a:schemeClr val="bg1"/>
                </a:solidFill>
              </a:rPr>
              <a:t>Adult onset” </a:t>
            </a:r>
            <a:r>
              <a:rPr lang="en-US" sz="2400" dirty="0">
                <a:solidFill>
                  <a:schemeClr val="bg1"/>
                </a:solidFill>
              </a:rPr>
              <a:t>psychiatric </a:t>
            </a:r>
            <a:r>
              <a:rPr lang="en-US" sz="2400" dirty="0" smtClean="0">
                <a:solidFill>
                  <a:schemeClr val="bg1"/>
                </a:solidFill>
              </a:rPr>
              <a:t>diseases (depression</a:t>
            </a:r>
            <a:r>
              <a:rPr lang="en-US" sz="2400" dirty="0">
                <a:solidFill>
                  <a:schemeClr val="bg1"/>
                </a:solidFill>
              </a:rPr>
              <a:t>, </a:t>
            </a:r>
            <a:r>
              <a:rPr lang="en-US" sz="2400" dirty="0" smtClean="0">
                <a:solidFill>
                  <a:schemeClr val="bg1"/>
                </a:solidFill>
              </a:rPr>
              <a:t>schizophrenia)</a:t>
            </a:r>
          </a:p>
          <a:p>
            <a:pPr lvl="1">
              <a:buFont typeface="Arial"/>
              <a:buChar char="•"/>
            </a:pPr>
            <a:r>
              <a:rPr lang="en-US" sz="2400" dirty="0" smtClean="0">
                <a:solidFill>
                  <a:schemeClr val="bg1"/>
                </a:solidFill>
              </a:rPr>
              <a:t>Neurodegenerative </a:t>
            </a:r>
            <a:r>
              <a:rPr lang="en-US" sz="2400" dirty="0">
                <a:solidFill>
                  <a:schemeClr val="bg1"/>
                </a:solidFill>
              </a:rPr>
              <a:t>diseases (Huntington’s, ALS, Parkinson’s</a:t>
            </a:r>
            <a:r>
              <a:rPr lang="en-US" sz="2400" dirty="0" smtClean="0">
                <a:solidFill>
                  <a:schemeClr val="bg1"/>
                </a:solidFill>
              </a:rPr>
              <a:t>)</a:t>
            </a:r>
          </a:p>
          <a:p>
            <a:endParaRPr lang="en-US" sz="2400" dirty="0" smtClean="0">
              <a:solidFill>
                <a:schemeClr val="bg1"/>
              </a:solidFill>
            </a:endParaRPr>
          </a:p>
          <a:p>
            <a:pPr lvl="1"/>
            <a:endParaRPr lang="en-US" sz="2400" dirty="0">
              <a:solidFill>
                <a:schemeClr val="bg1"/>
              </a:solidFill>
            </a:endParaRPr>
          </a:p>
          <a:p>
            <a:pPr lvl="1"/>
            <a:endParaRPr lang="en-US" sz="2400" dirty="0" smtClean="0">
              <a:solidFill>
                <a:schemeClr val="bg1"/>
              </a:solidFill>
            </a:endParaRPr>
          </a:p>
        </p:txBody>
      </p:sp>
      <p:pic>
        <p:nvPicPr>
          <p:cNvPr id="5" name="Picture 4"/>
          <p:cNvPicPr>
            <a:picLocks noChangeAspect="1"/>
          </p:cNvPicPr>
          <p:nvPr/>
        </p:nvPicPr>
        <p:blipFill>
          <a:blip r:embed="rId3"/>
          <a:stretch>
            <a:fillRect/>
          </a:stretch>
        </p:blipFill>
        <p:spPr>
          <a:xfrm>
            <a:off x="5244873" y="1790700"/>
            <a:ext cx="3822927" cy="3393888"/>
          </a:xfrm>
          <a:prstGeom prst="rect">
            <a:avLst/>
          </a:prstGeom>
        </p:spPr>
      </p:pic>
      <p:sp>
        <p:nvSpPr>
          <p:cNvPr id="6" name="TextBox 5"/>
          <p:cNvSpPr txBox="1"/>
          <p:nvPr/>
        </p:nvSpPr>
        <p:spPr>
          <a:xfrm>
            <a:off x="4800600" y="5095548"/>
            <a:ext cx="4343400" cy="620713"/>
          </a:xfrm>
          <a:prstGeom prst="rect">
            <a:avLst/>
          </a:prstGeom>
          <a:ln>
            <a:noFill/>
          </a:ln>
        </p:spPr>
        <p:txBody>
          <a:bodyPr vert="horz" wrap="none" lIns="438912" tIns="219456" rIns="438912" bIns="219456" rtlCol="0" anchor="ctr">
            <a:noAutofit/>
          </a:bodyPr>
          <a:lstStyle/>
          <a:p>
            <a:pPr marL="457200" indent="-457200"/>
            <a:r>
              <a:rPr lang="en-US" dirty="0" smtClean="0">
                <a:solidFill>
                  <a:srgbClr val="FFFFFF"/>
                </a:solidFill>
              </a:rPr>
              <a:t>Allen and Barres (2009) Nature 457:675</a:t>
            </a:r>
            <a:endParaRPr lang="en-US" dirty="0">
              <a:solidFill>
                <a:srgbClr val="FFFFFF"/>
              </a:solidFill>
            </a:endParaRPr>
          </a:p>
        </p:txBody>
      </p:sp>
      <p:sp>
        <p:nvSpPr>
          <p:cNvPr id="4" name="TextBox 3"/>
          <p:cNvSpPr txBox="1"/>
          <p:nvPr/>
        </p:nvSpPr>
        <p:spPr>
          <a:xfrm>
            <a:off x="7912100" y="1028700"/>
            <a:ext cx="914400" cy="914400"/>
          </a:xfrm>
          <a:prstGeom prst="rect">
            <a:avLst/>
          </a:prstGeom>
          <a:ln>
            <a:noFill/>
          </a:ln>
        </p:spPr>
        <p:txBody>
          <a:bodyPr vert="horz" wrap="none" lIns="438912" tIns="219456" rIns="438912" bIns="219456" rtlCol="0" anchor="ctr">
            <a:noAutofit/>
          </a:bodyPr>
          <a:lstStyle/>
          <a:p>
            <a:endParaRPr lang="en-US" sz="3200" dirty="0" smtClean="0">
              <a:solidFill>
                <a:srgbClr val="FFFFFF"/>
              </a:solidFill>
            </a:endParaRPr>
          </a:p>
        </p:txBody>
      </p:sp>
    </p:spTree>
    <p:extLst>
      <p:ext uri="{BB962C8B-B14F-4D97-AF65-F5344CB8AC3E}">
        <p14:creationId xmlns:p14="http://schemas.microsoft.com/office/powerpoint/2010/main" val="442945630"/>
      </p:ext>
    </p:extLst>
  </p:cSld>
  <p:clrMapOvr>
    <a:masterClrMapping/>
  </p:clrMapOvr>
  <mc:AlternateContent xmlns:mc="http://schemas.openxmlformats.org/markup-compatibility/2006" xmlns:p14="http://schemas.microsoft.com/office/powerpoint/2010/main">
    <mc:Choice Requires="p14">
      <p:transition spd="slow" p14:dur="2000" advTm="726"/>
    </mc:Choice>
    <mc:Fallback xmlns="" xmlns:mv="urn:schemas-microsoft-com:mac:vml">
      <p:transition spd="slow" advTm="7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0533"/>
          </a:xfrm>
        </p:spPr>
        <p:txBody>
          <a:bodyPr>
            <a:normAutofit/>
          </a:bodyPr>
          <a:lstStyle/>
          <a:p>
            <a:r>
              <a:rPr lang="en-US" sz="3200" b="1" dirty="0" smtClean="0">
                <a:solidFill>
                  <a:srgbClr val="FFFFFF"/>
                </a:solidFill>
              </a:rPr>
              <a:t>Astrocyte proliferation: WHEN?</a:t>
            </a:r>
            <a:endParaRPr lang="en-US" sz="3200" b="1" dirty="0">
              <a:solidFill>
                <a:srgbClr val="FFFFFF"/>
              </a:solidFill>
            </a:endParaRPr>
          </a:p>
        </p:txBody>
      </p:sp>
      <p:sp>
        <p:nvSpPr>
          <p:cNvPr id="4" name="TextBox 3"/>
          <p:cNvSpPr txBox="1"/>
          <p:nvPr/>
        </p:nvSpPr>
        <p:spPr>
          <a:xfrm>
            <a:off x="4969933" y="2512748"/>
            <a:ext cx="3869267" cy="2832629"/>
          </a:xfrm>
          <a:prstGeom prst="rect">
            <a:avLst/>
          </a:prstGeom>
          <a:ln>
            <a:noFill/>
          </a:ln>
        </p:spPr>
        <p:txBody>
          <a:bodyPr vert="horz" wrap="none" lIns="438912" tIns="219456" rIns="438912" bIns="219456" rtlCol="0" anchor="ctr">
            <a:noAutofit/>
          </a:bodyPr>
          <a:lstStyle/>
          <a:p>
            <a:r>
              <a:rPr lang="en-US" sz="2000" dirty="0" smtClean="0">
                <a:solidFill>
                  <a:srgbClr val="FFFFFF"/>
                </a:solidFill>
              </a:rPr>
              <a:t>Spinal cord: ~E14.5-P2 (mouse)</a:t>
            </a:r>
          </a:p>
          <a:p>
            <a:r>
              <a:rPr lang="en-US" sz="2000" dirty="0" smtClean="0">
                <a:solidFill>
                  <a:srgbClr val="FFFFFF"/>
                </a:solidFill>
              </a:rPr>
              <a:t>Cortex: ~E16-P14 or 21 (mouse)</a:t>
            </a:r>
          </a:p>
          <a:p>
            <a:endParaRPr lang="en-US" sz="2000" dirty="0">
              <a:solidFill>
                <a:srgbClr val="FFFFFF"/>
              </a:solidFill>
            </a:endParaRPr>
          </a:p>
          <a:p>
            <a:r>
              <a:rPr lang="en-US" sz="2000" dirty="0" smtClean="0">
                <a:solidFill>
                  <a:srgbClr val="FFFFFF"/>
                </a:solidFill>
              </a:rPr>
              <a:t>Human?? We don’t quite know </a:t>
            </a:r>
          </a:p>
        </p:txBody>
      </p:sp>
      <p:pic>
        <p:nvPicPr>
          <p:cNvPr id="5" name="Picture 4"/>
          <p:cNvPicPr>
            <a:picLocks noChangeAspect="1"/>
          </p:cNvPicPr>
          <p:nvPr/>
        </p:nvPicPr>
        <p:blipFill>
          <a:blip r:embed="rId2"/>
          <a:stretch>
            <a:fillRect/>
          </a:stretch>
        </p:blipFill>
        <p:spPr>
          <a:xfrm>
            <a:off x="846666" y="2141580"/>
            <a:ext cx="4349197" cy="3717353"/>
          </a:xfrm>
          <a:prstGeom prst="rect">
            <a:avLst/>
          </a:prstGeom>
        </p:spPr>
      </p:pic>
      <p:pic>
        <p:nvPicPr>
          <p:cNvPr id="3" name="Picture 2" descr="Screenshot 2015-12-01 14.41.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787" y="788267"/>
            <a:ext cx="6350001" cy="1261046"/>
          </a:xfrm>
          <a:prstGeom prst="rect">
            <a:avLst/>
          </a:prstGeom>
        </p:spPr>
      </p:pic>
    </p:spTree>
    <p:extLst>
      <p:ext uri="{BB962C8B-B14F-4D97-AF65-F5344CB8AC3E}">
        <p14:creationId xmlns:p14="http://schemas.microsoft.com/office/powerpoint/2010/main" val="83851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sz="3200" b="1" dirty="0" smtClean="0">
                <a:solidFill>
                  <a:srgbClr val="FFFFFF"/>
                </a:solidFill>
              </a:rPr>
              <a:t>AS Proliferation: WHERE</a:t>
            </a:r>
            <a:br>
              <a:rPr lang="en-US" sz="3200" b="1" dirty="0" smtClean="0">
                <a:solidFill>
                  <a:srgbClr val="FFFFFF"/>
                </a:solidFill>
              </a:rPr>
            </a:br>
            <a:r>
              <a:rPr lang="en-US" sz="3200" b="1" dirty="0" smtClean="0">
                <a:solidFill>
                  <a:srgbClr val="FFFFFF"/>
                </a:solidFill>
              </a:rPr>
              <a:t>Bimodal in the spinal cord: first at the ventricular zone, and again in the parenchyma</a:t>
            </a:r>
            <a:endParaRPr lang="en-US" sz="3200" b="1" i="1" dirty="0">
              <a:solidFill>
                <a:srgbClr val="FFFFFF"/>
              </a:solidFill>
            </a:endParaRPr>
          </a:p>
        </p:txBody>
      </p:sp>
      <p:pic>
        <p:nvPicPr>
          <p:cNvPr id="3" name="Picture 2"/>
          <p:cNvPicPr>
            <a:picLocks noChangeAspect="1"/>
          </p:cNvPicPr>
          <p:nvPr/>
        </p:nvPicPr>
        <p:blipFill>
          <a:blip r:embed="rId2"/>
          <a:stretch>
            <a:fillRect/>
          </a:stretch>
        </p:blipFill>
        <p:spPr>
          <a:xfrm>
            <a:off x="736600" y="4014661"/>
            <a:ext cx="7509933" cy="2150190"/>
          </a:xfrm>
          <a:prstGeom prst="rect">
            <a:avLst/>
          </a:prstGeom>
        </p:spPr>
      </p:pic>
      <p:pic>
        <p:nvPicPr>
          <p:cNvPr id="4" name="Picture 3"/>
          <p:cNvPicPr>
            <a:picLocks noChangeAspect="1"/>
          </p:cNvPicPr>
          <p:nvPr/>
        </p:nvPicPr>
        <p:blipFill>
          <a:blip r:embed="rId3"/>
          <a:stretch>
            <a:fillRect/>
          </a:stretch>
        </p:blipFill>
        <p:spPr>
          <a:xfrm>
            <a:off x="0" y="1722438"/>
            <a:ext cx="9144000" cy="2261610"/>
          </a:xfrm>
          <a:prstGeom prst="rect">
            <a:avLst/>
          </a:prstGeom>
        </p:spPr>
      </p:pic>
      <p:cxnSp>
        <p:nvCxnSpPr>
          <p:cNvPr id="6" name="Straight Arrow Connector 5"/>
          <p:cNvCxnSpPr/>
          <p:nvPr/>
        </p:nvCxnSpPr>
        <p:spPr>
          <a:xfrm flipH="1">
            <a:off x="2201333" y="3149600"/>
            <a:ext cx="1219200" cy="1642533"/>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4419600" y="3162781"/>
            <a:ext cx="3826933" cy="1460019"/>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523999" y="1066800"/>
            <a:ext cx="6028267" cy="655638"/>
          </a:xfrm>
          <a:prstGeom prst="rect">
            <a:avLst/>
          </a:prstGeom>
          <a:ln>
            <a:noFill/>
          </a:ln>
        </p:spPr>
        <p:txBody>
          <a:bodyPr vert="horz" wrap="none" lIns="438912" tIns="219456" rIns="438912" bIns="219456" rtlCol="0" anchor="ctr">
            <a:noAutofit/>
          </a:bodyPr>
          <a:lstStyle/>
          <a:p>
            <a:r>
              <a:rPr lang="en-US" sz="3200" dirty="0" smtClean="0">
                <a:solidFill>
                  <a:srgbClr val="00D400"/>
                </a:solidFill>
              </a:rPr>
              <a:t>Green= Aldh1L1-GFP astrocytes</a:t>
            </a:r>
          </a:p>
        </p:txBody>
      </p:sp>
      <p:pic>
        <p:nvPicPr>
          <p:cNvPr id="11" name="Picture 10"/>
          <p:cNvPicPr>
            <a:picLocks noChangeAspect="1"/>
          </p:cNvPicPr>
          <p:nvPr/>
        </p:nvPicPr>
        <p:blipFill>
          <a:blip r:embed="rId4"/>
          <a:stretch>
            <a:fillRect/>
          </a:stretch>
        </p:blipFill>
        <p:spPr>
          <a:xfrm>
            <a:off x="3268132" y="6164851"/>
            <a:ext cx="4978401" cy="631407"/>
          </a:xfrm>
          <a:prstGeom prst="rect">
            <a:avLst/>
          </a:prstGeom>
        </p:spPr>
      </p:pic>
    </p:spTree>
    <p:extLst>
      <p:ext uri="{BB962C8B-B14F-4D97-AF65-F5344CB8AC3E}">
        <p14:creationId xmlns:p14="http://schemas.microsoft.com/office/powerpoint/2010/main" val="8385193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solidFill>
                  <a:srgbClr val="FFFFFF"/>
                </a:solidFill>
              </a:rPr>
              <a:t>AS Proliferation: WHERE</a:t>
            </a:r>
            <a:br>
              <a:rPr lang="en-US" sz="3200" b="1" dirty="0">
                <a:solidFill>
                  <a:srgbClr val="FFFFFF"/>
                </a:solidFill>
              </a:rPr>
            </a:br>
            <a:r>
              <a:rPr lang="en-US" sz="3200" b="1" dirty="0">
                <a:solidFill>
                  <a:srgbClr val="FFFFFF"/>
                </a:solidFill>
              </a:rPr>
              <a:t>Bimodal in the </a:t>
            </a:r>
            <a:r>
              <a:rPr lang="en-US" sz="3200" b="1" dirty="0" smtClean="0">
                <a:solidFill>
                  <a:srgbClr val="FFFFFF"/>
                </a:solidFill>
              </a:rPr>
              <a:t>cortex: about half at the </a:t>
            </a:r>
            <a:r>
              <a:rPr lang="en-US" sz="3200" b="1" dirty="0">
                <a:solidFill>
                  <a:srgbClr val="FFFFFF"/>
                </a:solidFill>
              </a:rPr>
              <a:t>ventricular zone, </a:t>
            </a:r>
            <a:r>
              <a:rPr lang="en-US" sz="3200" b="1" dirty="0" smtClean="0">
                <a:solidFill>
                  <a:srgbClr val="FFFFFF"/>
                </a:solidFill>
              </a:rPr>
              <a:t>and half in </a:t>
            </a:r>
            <a:r>
              <a:rPr lang="en-US" sz="3200" b="1" dirty="0">
                <a:solidFill>
                  <a:srgbClr val="FFFFFF"/>
                </a:solidFill>
              </a:rPr>
              <a:t>the parenchyma</a:t>
            </a:r>
          </a:p>
        </p:txBody>
      </p:sp>
      <p:pic>
        <p:nvPicPr>
          <p:cNvPr id="4" name="Picture 3"/>
          <p:cNvPicPr>
            <a:picLocks noChangeAspect="1"/>
          </p:cNvPicPr>
          <p:nvPr/>
        </p:nvPicPr>
        <p:blipFill>
          <a:blip r:embed="rId2"/>
          <a:stretch>
            <a:fillRect/>
          </a:stretch>
        </p:blipFill>
        <p:spPr>
          <a:xfrm>
            <a:off x="1" y="2468033"/>
            <a:ext cx="4320266" cy="3607422"/>
          </a:xfrm>
          <a:prstGeom prst="rect">
            <a:avLst/>
          </a:prstGeom>
        </p:spPr>
      </p:pic>
      <p:pic>
        <p:nvPicPr>
          <p:cNvPr id="3" name="Picture 2"/>
          <p:cNvPicPr>
            <a:picLocks noChangeAspect="1"/>
          </p:cNvPicPr>
          <p:nvPr/>
        </p:nvPicPr>
        <p:blipFill>
          <a:blip r:embed="rId3"/>
          <a:stretch>
            <a:fillRect/>
          </a:stretch>
        </p:blipFill>
        <p:spPr>
          <a:xfrm>
            <a:off x="4442238" y="5344040"/>
            <a:ext cx="4617095" cy="1101494"/>
          </a:xfrm>
          <a:prstGeom prst="rect">
            <a:avLst/>
          </a:prstGeom>
        </p:spPr>
      </p:pic>
      <p:pic>
        <p:nvPicPr>
          <p:cNvPr id="6" name="Picture 5"/>
          <p:cNvPicPr>
            <a:picLocks noChangeAspect="1"/>
          </p:cNvPicPr>
          <p:nvPr/>
        </p:nvPicPr>
        <p:blipFill>
          <a:blip r:embed="rId4"/>
          <a:stretch>
            <a:fillRect/>
          </a:stretch>
        </p:blipFill>
        <p:spPr>
          <a:xfrm>
            <a:off x="4526903" y="2468033"/>
            <a:ext cx="4617097" cy="2756851"/>
          </a:xfrm>
          <a:prstGeom prst="rect">
            <a:avLst/>
          </a:prstGeom>
        </p:spPr>
      </p:pic>
      <p:sp>
        <p:nvSpPr>
          <p:cNvPr id="7" name="TextBox 6"/>
          <p:cNvSpPr txBox="1"/>
          <p:nvPr/>
        </p:nvSpPr>
        <p:spPr>
          <a:xfrm>
            <a:off x="-84666" y="1943101"/>
            <a:ext cx="3809999" cy="690033"/>
          </a:xfrm>
          <a:prstGeom prst="rect">
            <a:avLst/>
          </a:prstGeom>
          <a:ln>
            <a:noFill/>
          </a:ln>
        </p:spPr>
        <p:txBody>
          <a:bodyPr vert="horz" wrap="none" lIns="438912" tIns="219456" rIns="438912" bIns="219456" rtlCol="0" anchor="ctr">
            <a:noAutofit/>
          </a:bodyPr>
          <a:lstStyle/>
          <a:p>
            <a:r>
              <a:rPr lang="en-US" sz="2000" dirty="0" smtClean="0">
                <a:solidFill>
                  <a:srgbClr val="FFFFFF"/>
                </a:solidFill>
              </a:rPr>
              <a:t>Retroviral labeling of SVZ astrocytes</a:t>
            </a:r>
          </a:p>
        </p:txBody>
      </p:sp>
      <p:sp>
        <p:nvSpPr>
          <p:cNvPr id="8" name="TextBox 7"/>
          <p:cNvSpPr txBox="1"/>
          <p:nvPr/>
        </p:nvSpPr>
        <p:spPr>
          <a:xfrm>
            <a:off x="4060115" y="1943101"/>
            <a:ext cx="3809999" cy="690033"/>
          </a:xfrm>
          <a:prstGeom prst="rect">
            <a:avLst/>
          </a:prstGeom>
          <a:ln>
            <a:noFill/>
          </a:ln>
        </p:spPr>
        <p:txBody>
          <a:bodyPr vert="horz" wrap="none" lIns="438912" tIns="219456" rIns="438912" bIns="219456" rtlCol="0" anchor="ctr">
            <a:noAutofit/>
          </a:bodyPr>
          <a:lstStyle/>
          <a:p>
            <a:r>
              <a:rPr lang="en-US" sz="2000" dirty="0" smtClean="0">
                <a:solidFill>
                  <a:srgbClr val="FFFFFF"/>
                </a:solidFill>
              </a:rPr>
              <a:t>Retroviral labeling of local cortical astrocytes</a:t>
            </a:r>
          </a:p>
        </p:txBody>
      </p:sp>
    </p:spTree>
    <p:extLst>
      <p:ext uri="{BB962C8B-B14F-4D97-AF65-F5344CB8AC3E}">
        <p14:creationId xmlns:p14="http://schemas.microsoft.com/office/powerpoint/2010/main" val="15274628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438"/>
            <a:ext cx="9144000" cy="1143000"/>
          </a:xfrm>
        </p:spPr>
        <p:txBody>
          <a:bodyPr>
            <a:noAutofit/>
          </a:bodyPr>
          <a:lstStyle/>
          <a:p>
            <a:r>
              <a:rPr lang="en-US" sz="3200" b="1" dirty="0" smtClean="0">
                <a:solidFill>
                  <a:srgbClr val="FFFFFF"/>
                </a:solidFill>
              </a:rPr>
              <a:t>Location, location location: Astrocytes are </a:t>
            </a:r>
            <a:r>
              <a:rPr lang="en-US" sz="3200" b="1" i="1" dirty="0" err="1" smtClean="0">
                <a:solidFill>
                  <a:srgbClr val="FFFFFF"/>
                </a:solidFill>
              </a:rPr>
              <a:t>positionally</a:t>
            </a:r>
            <a:r>
              <a:rPr lang="en-US" sz="3200" b="1" dirty="0" smtClean="0">
                <a:solidFill>
                  <a:srgbClr val="FFFFFF"/>
                </a:solidFill>
              </a:rPr>
              <a:t> heterogeneous</a:t>
            </a:r>
            <a:endParaRPr lang="en-US" sz="3200" b="1" dirty="0">
              <a:solidFill>
                <a:srgbClr val="FFFFFF"/>
              </a:solidFill>
            </a:endParaRPr>
          </a:p>
        </p:txBody>
      </p:sp>
      <p:grpSp>
        <p:nvGrpSpPr>
          <p:cNvPr id="22" name="Group 21"/>
          <p:cNvGrpSpPr/>
          <p:nvPr/>
        </p:nvGrpSpPr>
        <p:grpSpPr>
          <a:xfrm>
            <a:off x="1045179" y="1228174"/>
            <a:ext cx="6308563" cy="4218074"/>
            <a:chOff x="2290084" y="1211238"/>
            <a:chExt cx="6308563" cy="4218074"/>
          </a:xfrm>
        </p:grpSpPr>
        <p:pic>
          <p:nvPicPr>
            <p:cNvPr id="5" name="Picture 4"/>
            <p:cNvPicPr>
              <a:picLocks noChangeAspect="1"/>
            </p:cNvPicPr>
            <p:nvPr/>
          </p:nvPicPr>
          <p:blipFill rotWithShape="1">
            <a:blip r:embed="rId4"/>
            <a:srcRect l="23090" t="10840" r="18604" b="3424"/>
            <a:stretch/>
          </p:blipFill>
          <p:spPr>
            <a:xfrm>
              <a:off x="2290084" y="1211238"/>
              <a:ext cx="6176564" cy="3851830"/>
            </a:xfrm>
            <a:prstGeom prst="rect">
              <a:avLst/>
            </a:prstGeom>
          </p:spPr>
        </p:pic>
        <p:sp>
          <p:nvSpPr>
            <p:cNvPr id="3" name="TextBox 2"/>
            <p:cNvSpPr txBox="1"/>
            <p:nvPr/>
          </p:nvSpPr>
          <p:spPr>
            <a:xfrm>
              <a:off x="4199461" y="5029202"/>
              <a:ext cx="4399186" cy="400110"/>
            </a:xfrm>
            <a:prstGeom prst="rect">
              <a:avLst/>
            </a:prstGeom>
            <a:noFill/>
          </p:spPr>
          <p:txBody>
            <a:bodyPr wrap="none" rtlCol="0">
              <a:spAutoFit/>
            </a:bodyPr>
            <a:lstStyle/>
            <a:p>
              <a:r>
                <a:rPr lang="en-US" sz="2000" u="sng" dirty="0" smtClean="0">
                  <a:solidFill>
                    <a:srgbClr val="FFFFFF"/>
                  </a:solidFill>
                </a:rPr>
                <a:t>Molofsky et al, Genes </a:t>
              </a:r>
              <a:r>
                <a:rPr lang="en-US" sz="2000" u="sng" dirty="0" err="1" smtClean="0">
                  <a:solidFill>
                    <a:srgbClr val="FFFFFF"/>
                  </a:solidFill>
                </a:rPr>
                <a:t>Dev</a:t>
              </a:r>
              <a:r>
                <a:rPr lang="en-US" sz="2000" u="sng" dirty="0" smtClean="0">
                  <a:solidFill>
                    <a:srgbClr val="FFFFFF"/>
                  </a:solidFill>
                </a:rPr>
                <a:t> 2012 (26:891)  </a:t>
              </a:r>
              <a:endParaRPr lang="en-US" sz="2000" u="sng" dirty="0">
                <a:solidFill>
                  <a:srgbClr val="FFFFFF"/>
                </a:solidFill>
              </a:endParaRPr>
            </a:p>
          </p:txBody>
        </p:sp>
      </p:grpSp>
      <p:grpSp>
        <p:nvGrpSpPr>
          <p:cNvPr id="4" name="Group 3"/>
          <p:cNvGrpSpPr/>
          <p:nvPr/>
        </p:nvGrpSpPr>
        <p:grpSpPr>
          <a:xfrm>
            <a:off x="459817" y="5653610"/>
            <a:ext cx="9249841" cy="1088942"/>
            <a:chOff x="253995" y="5150771"/>
            <a:chExt cx="9249841" cy="1088942"/>
          </a:xfrm>
        </p:grpSpPr>
        <p:sp>
          <p:nvSpPr>
            <p:cNvPr id="6" name="TextBox 5"/>
            <p:cNvSpPr txBox="1"/>
            <p:nvPr/>
          </p:nvSpPr>
          <p:spPr>
            <a:xfrm>
              <a:off x="4766736" y="5150771"/>
              <a:ext cx="4737100" cy="1077218"/>
            </a:xfrm>
            <a:prstGeom prst="rect">
              <a:avLst/>
            </a:prstGeom>
            <a:noFill/>
          </p:spPr>
          <p:txBody>
            <a:bodyPr wrap="square" rtlCol="0">
              <a:spAutoFit/>
            </a:bodyPr>
            <a:lstStyle/>
            <a:p>
              <a:r>
                <a:rPr lang="en-US" sz="2400" dirty="0" smtClean="0">
                  <a:solidFill>
                    <a:srgbClr val="FFFFFF"/>
                  </a:solidFill>
                </a:rPr>
                <a:t>Astrocyte patterning: </a:t>
              </a:r>
            </a:p>
            <a:p>
              <a:pPr marL="457200" indent="-457200">
                <a:buFont typeface="Arial"/>
                <a:buChar char="•"/>
              </a:pPr>
              <a:r>
                <a:rPr lang="en-US" sz="2000" dirty="0" err="1" smtClean="0">
                  <a:solidFill>
                    <a:srgbClr val="FFFFFF"/>
                  </a:solidFill>
                </a:rPr>
                <a:t>Hochstim</a:t>
              </a:r>
              <a:r>
                <a:rPr lang="en-US" sz="2000" dirty="0">
                  <a:solidFill>
                    <a:srgbClr val="FFFFFF"/>
                  </a:solidFill>
                </a:rPr>
                <a:t> </a:t>
              </a:r>
              <a:r>
                <a:rPr lang="en-US" sz="2000" dirty="0" smtClean="0">
                  <a:solidFill>
                    <a:srgbClr val="FFFFFF"/>
                  </a:solidFill>
                </a:rPr>
                <a:t>(2008) Cell 133:510.</a:t>
              </a:r>
            </a:p>
            <a:p>
              <a:pPr marL="457200" indent="-457200">
                <a:buFont typeface="Arial"/>
                <a:buChar char="•"/>
              </a:pPr>
              <a:r>
                <a:rPr lang="en-US" sz="2000" u="sng" dirty="0" smtClean="0">
                  <a:solidFill>
                    <a:srgbClr val="FFFFFF"/>
                  </a:solidFill>
                </a:rPr>
                <a:t>Tsai </a:t>
              </a:r>
              <a:r>
                <a:rPr lang="en-US" sz="2000" u="sng" dirty="0">
                  <a:solidFill>
                    <a:srgbClr val="FFFFFF"/>
                  </a:solidFill>
                </a:rPr>
                <a:t>(</a:t>
              </a:r>
              <a:r>
                <a:rPr lang="en-US" sz="2000" u="sng" dirty="0" smtClean="0">
                  <a:solidFill>
                    <a:srgbClr val="FFFFFF"/>
                  </a:solidFill>
                </a:rPr>
                <a:t>2012) Science 337:338</a:t>
              </a:r>
              <a:r>
                <a:rPr lang="en-US" sz="2000" u="sng" dirty="0">
                  <a:solidFill>
                    <a:srgbClr val="FFFFFF"/>
                  </a:solidFill>
                </a:rPr>
                <a:t>.</a:t>
              </a:r>
            </a:p>
          </p:txBody>
        </p:sp>
        <p:sp>
          <p:nvSpPr>
            <p:cNvPr id="7" name="TextBox 6"/>
            <p:cNvSpPr txBox="1"/>
            <p:nvPr/>
          </p:nvSpPr>
          <p:spPr>
            <a:xfrm>
              <a:off x="253995" y="5162495"/>
              <a:ext cx="4812497" cy="1077218"/>
            </a:xfrm>
            <a:prstGeom prst="rect">
              <a:avLst/>
            </a:prstGeom>
            <a:noFill/>
          </p:spPr>
          <p:txBody>
            <a:bodyPr wrap="square" rtlCol="0">
              <a:spAutoFit/>
            </a:bodyPr>
            <a:lstStyle/>
            <a:p>
              <a:r>
                <a:rPr lang="en-US" sz="2400" dirty="0" smtClean="0">
                  <a:solidFill>
                    <a:srgbClr val="FFFFFF"/>
                  </a:solidFill>
                </a:rPr>
                <a:t>Astrocyte proliferation: </a:t>
              </a:r>
            </a:p>
            <a:p>
              <a:pPr marL="457200" indent="-457200">
                <a:buFont typeface="Arial"/>
                <a:buChar char="•"/>
              </a:pPr>
              <a:r>
                <a:rPr lang="en-US" sz="2000" u="sng" dirty="0" err="1" smtClean="0">
                  <a:solidFill>
                    <a:srgbClr val="FFFFFF"/>
                  </a:solidFill>
                </a:rPr>
                <a:t>Tien</a:t>
              </a:r>
              <a:r>
                <a:rPr lang="en-US" sz="2000" u="sng" dirty="0">
                  <a:solidFill>
                    <a:srgbClr val="FFFFFF"/>
                  </a:solidFill>
                </a:rPr>
                <a:t> </a:t>
              </a:r>
              <a:r>
                <a:rPr lang="en-US" sz="2000" u="sng" dirty="0" smtClean="0">
                  <a:solidFill>
                    <a:srgbClr val="FFFFFF"/>
                  </a:solidFill>
                </a:rPr>
                <a:t>(2012) Development 139:2477.</a:t>
              </a:r>
            </a:p>
            <a:p>
              <a:pPr marL="457200" indent="-457200">
                <a:buFont typeface="Arial"/>
                <a:buChar char="•"/>
              </a:pPr>
              <a:r>
                <a:rPr lang="en-US" sz="2000" dirty="0" err="1" smtClean="0">
                  <a:solidFill>
                    <a:srgbClr val="FFFFFF"/>
                  </a:solidFill>
                </a:rPr>
                <a:t>Ge</a:t>
              </a:r>
              <a:r>
                <a:rPr lang="en-US" sz="2000" dirty="0" smtClean="0">
                  <a:solidFill>
                    <a:srgbClr val="FFFFFF"/>
                  </a:solidFill>
                </a:rPr>
                <a:t> </a:t>
              </a:r>
              <a:r>
                <a:rPr lang="en-US" sz="2000" dirty="0">
                  <a:solidFill>
                    <a:srgbClr val="FFFFFF"/>
                  </a:solidFill>
                </a:rPr>
                <a:t>(</a:t>
              </a:r>
              <a:r>
                <a:rPr lang="en-US" sz="2000" dirty="0" smtClean="0">
                  <a:solidFill>
                    <a:srgbClr val="FFFFFF"/>
                  </a:solidFill>
                </a:rPr>
                <a:t>2012) Nature 484:376</a:t>
              </a:r>
              <a:r>
                <a:rPr lang="en-US" sz="2000" dirty="0">
                  <a:solidFill>
                    <a:srgbClr val="FFFFFF"/>
                  </a:solidFill>
                </a:rPr>
                <a:t>.</a:t>
              </a:r>
            </a:p>
          </p:txBody>
        </p:sp>
      </p:grpSp>
    </p:spTree>
    <p:custDataLst>
      <p:tags r:id="rId1"/>
    </p:custDataLst>
    <p:extLst>
      <p:ext uri="{BB962C8B-B14F-4D97-AF65-F5344CB8AC3E}">
        <p14:creationId xmlns:p14="http://schemas.microsoft.com/office/powerpoint/2010/main" val="1340225452"/>
      </p:ext>
    </p:extLst>
  </p:cSld>
  <p:clrMapOvr>
    <a:masterClrMapping/>
  </p:clrMapOvr>
  <mc:AlternateContent xmlns:mc="http://schemas.openxmlformats.org/markup-compatibility/2006" xmlns:p14="http://schemas.microsoft.com/office/powerpoint/2010/main">
    <mc:Choice Requires="p14">
      <p:transition spd="slow" p14:dur="2000" advTm="265855"/>
    </mc:Choice>
    <mc:Fallback xmlns="" xmlns:mv="urn:schemas-microsoft-com:mac:vml">
      <p:transition spd="slow" advTm="2658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88371"/>
            <a:ext cx="8229600" cy="1143000"/>
          </a:xfrm>
        </p:spPr>
        <p:txBody>
          <a:bodyPr>
            <a:normAutofit fontScale="90000"/>
          </a:bodyPr>
          <a:lstStyle/>
          <a:p>
            <a:r>
              <a:rPr lang="en-US" sz="3200" b="1" dirty="0" smtClean="0">
                <a:solidFill>
                  <a:srgbClr val="FFFFFF"/>
                </a:solidFill>
              </a:rPr>
              <a:t>Astrocyte proliferation: HOW? </a:t>
            </a:r>
            <a:r>
              <a:rPr lang="en-US" sz="3200" b="1" dirty="0" err="1" smtClean="0">
                <a:solidFill>
                  <a:srgbClr val="FFFFFF"/>
                </a:solidFill>
              </a:rPr>
              <a:t>Ras</a:t>
            </a:r>
            <a:r>
              <a:rPr lang="en-US" sz="3200" b="1" dirty="0" smtClean="0">
                <a:solidFill>
                  <a:srgbClr val="FFFFFF"/>
                </a:solidFill>
              </a:rPr>
              <a:t>/</a:t>
            </a:r>
            <a:r>
              <a:rPr lang="en-US" sz="3200" b="1" dirty="0" err="1" smtClean="0">
                <a:solidFill>
                  <a:srgbClr val="FFFFFF"/>
                </a:solidFill>
              </a:rPr>
              <a:t>MapK</a:t>
            </a:r>
            <a:r>
              <a:rPr lang="en-US" sz="3200" b="1" dirty="0" smtClean="0">
                <a:solidFill>
                  <a:srgbClr val="FFFFFF"/>
                </a:solidFill>
              </a:rPr>
              <a:t> pathway </a:t>
            </a:r>
            <a:br>
              <a:rPr lang="en-US" sz="3200" b="1" dirty="0" smtClean="0">
                <a:solidFill>
                  <a:srgbClr val="FFFFFF"/>
                </a:solidFill>
              </a:rPr>
            </a:br>
            <a:endParaRPr lang="en-US" sz="3200" b="1" dirty="0">
              <a:solidFill>
                <a:srgbClr val="FFFFFF"/>
              </a:solidFill>
            </a:endParaRPr>
          </a:p>
        </p:txBody>
      </p:sp>
      <p:pic>
        <p:nvPicPr>
          <p:cNvPr id="3" name="Picture 2"/>
          <p:cNvPicPr>
            <a:picLocks noChangeAspect="1"/>
          </p:cNvPicPr>
          <p:nvPr/>
        </p:nvPicPr>
        <p:blipFill>
          <a:blip r:embed="rId2"/>
          <a:stretch>
            <a:fillRect/>
          </a:stretch>
        </p:blipFill>
        <p:spPr>
          <a:xfrm>
            <a:off x="135467" y="1015999"/>
            <a:ext cx="5723145" cy="4642107"/>
          </a:xfrm>
          <a:prstGeom prst="rect">
            <a:avLst/>
          </a:prstGeom>
        </p:spPr>
      </p:pic>
      <p:pic>
        <p:nvPicPr>
          <p:cNvPr id="4" name="Picture 3"/>
          <p:cNvPicPr>
            <a:picLocks noChangeAspect="1"/>
          </p:cNvPicPr>
          <p:nvPr/>
        </p:nvPicPr>
        <p:blipFill>
          <a:blip r:embed="rId3"/>
          <a:stretch>
            <a:fillRect/>
          </a:stretch>
        </p:blipFill>
        <p:spPr>
          <a:xfrm>
            <a:off x="135467" y="5793574"/>
            <a:ext cx="5888567" cy="700623"/>
          </a:xfrm>
          <a:prstGeom prst="rect">
            <a:avLst/>
          </a:prstGeom>
        </p:spPr>
      </p:pic>
      <p:sp>
        <p:nvSpPr>
          <p:cNvPr id="5" name="Rectangle 4"/>
          <p:cNvSpPr/>
          <p:nvPr/>
        </p:nvSpPr>
        <p:spPr>
          <a:xfrm>
            <a:off x="5926345" y="1919868"/>
            <a:ext cx="3437788" cy="369332"/>
          </a:xfrm>
          <a:prstGeom prst="rect">
            <a:avLst/>
          </a:prstGeom>
          <a:ln>
            <a:noFill/>
          </a:ln>
        </p:spPr>
        <p:txBody>
          <a:bodyPr wrap="square">
            <a:spAutoFit/>
          </a:bodyPr>
          <a:lstStyle/>
          <a:p>
            <a:r>
              <a:rPr lang="en-US" sz="1600" u="sng" dirty="0" err="1">
                <a:solidFill>
                  <a:srgbClr val="FFFFFF"/>
                </a:solidFill>
              </a:rPr>
              <a:t>Tien</a:t>
            </a:r>
            <a:r>
              <a:rPr lang="en-US" sz="1600" u="sng" dirty="0">
                <a:solidFill>
                  <a:srgbClr val="FFFFFF"/>
                </a:solidFill>
              </a:rPr>
              <a:t> (2012) Development 139:</a:t>
            </a:r>
            <a:r>
              <a:rPr lang="en-US" sz="1600" u="sng" dirty="0" smtClean="0">
                <a:solidFill>
                  <a:srgbClr val="FFFFFF"/>
                </a:solidFill>
              </a:rPr>
              <a:t>2477</a:t>
            </a:r>
            <a:r>
              <a:rPr lang="en-US" u="sng" dirty="0" smtClean="0">
                <a:solidFill>
                  <a:srgbClr val="FFFFFF"/>
                </a:solidFill>
              </a:rPr>
              <a:t> </a:t>
            </a:r>
            <a:endParaRPr lang="en-US" u="sng" dirty="0">
              <a:solidFill>
                <a:srgbClr val="FFFFFF"/>
              </a:solidFill>
            </a:endParaRPr>
          </a:p>
        </p:txBody>
      </p:sp>
      <p:cxnSp>
        <p:nvCxnSpPr>
          <p:cNvPr id="7" name="Straight Arrow Connector 6"/>
          <p:cNvCxnSpPr>
            <a:stCxn id="5" idx="1"/>
          </p:cNvCxnSpPr>
          <p:nvPr/>
        </p:nvCxnSpPr>
        <p:spPr>
          <a:xfrm flipH="1">
            <a:off x="4182534" y="2104534"/>
            <a:ext cx="1743811" cy="9095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858612" y="2997199"/>
            <a:ext cx="3031388" cy="440266"/>
          </a:xfrm>
          <a:prstGeom prst="rect">
            <a:avLst/>
          </a:prstGeom>
          <a:ln>
            <a:noFill/>
          </a:ln>
        </p:spPr>
        <p:txBody>
          <a:bodyPr vert="horz" wrap="none" lIns="438912" tIns="219456" rIns="438912" bIns="219456" rtlCol="0" anchor="ctr">
            <a:noAutofit/>
          </a:bodyPr>
          <a:lstStyle/>
          <a:p>
            <a:r>
              <a:rPr lang="en-US" u="sng" dirty="0" smtClean="0">
                <a:solidFill>
                  <a:srgbClr val="FFFFFF"/>
                </a:solidFill>
              </a:rPr>
              <a:t>Li </a:t>
            </a:r>
            <a:r>
              <a:rPr lang="en-US" u="sng" dirty="0">
                <a:solidFill>
                  <a:srgbClr val="FFFFFF"/>
                </a:solidFill>
              </a:rPr>
              <a:t>(2012) </a:t>
            </a:r>
            <a:r>
              <a:rPr lang="en-US" u="sng" dirty="0" smtClean="0">
                <a:solidFill>
                  <a:srgbClr val="FFFFFF"/>
                </a:solidFill>
              </a:rPr>
              <a:t>Neuron 75:1035.</a:t>
            </a:r>
            <a:endParaRPr lang="en-US" u="sng" dirty="0">
              <a:solidFill>
                <a:srgbClr val="FFFFFF"/>
              </a:solidFill>
            </a:endParaRPr>
          </a:p>
          <a:p>
            <a:endParaRPr lang="en-US" sz="3200" dirty="0" smtClean="0">
              <a:solidFill>
                <a:srgbClr val="FFFFFF"/>
              </a:solidFill>
            </a:endParaRPr>
          </a:p>
        </p:txBody>
      </p:sp>
      <p:cxnSp>
        <p:nvCxnSpPr>
          <p:cNvPr id="9" name="Straight Arrow Connector 8"/>
          <p:cNvCxnSpPr/>
          <p:nvPr/>
        </p:nvCxnSpPr>
        <p:spPr>
          <a:xfrm flipH="1">
            <a:off x="4182534" y="3064934"/>
            <a:ext cx="2032000" cy="6603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74628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Interesting directions in astrocyte proliferation  . . . </a:t>
            </a:r>
            <a:endParaRPr lang="en-US" dirty="0">
              <a:solidFill>
                <a:schemeClr val="bg1"/>
              </a:solidFill>
            </a:endParaRPr>
          </a:p>
        </p:txBody>
      </p:sp>
      <p:sp>
        <p:nvSpPr>
          <p:cNvPr id="3" name="Content Placeholder 2"/>
          <p:cNvSpPr>
            <a:spLocks noGrp="1"/>
          </p:cNvSpPr>
          <p:nvPr>
            <p:ph idx="1"/>
          </p:nvPr>
        </p:nvSpPr>
        <p:spPr>
          <a:xfrm>
            <a:off x="457200" y="2616201"/>
            <a:ext cx="8229600" cy="2717800"/>
          </a:xfrm>
        </p:spPr>
        <p:txBody>
          <a:bodyPr/>
          <a:lstStyle/>
          <a:p>
            <a:r>
              <a:rPr lang="en-US" dirty="0" smtClean="0">
                <a:solidFill>
                  <a:srgbClr val="FFFFFF"/>
                </a:solidFill>
              </a:rPr>
              <a:t>If they proliferate locally, is the proliferation rate responsive to local signals?</a:t>
            </a:r>
          </a:p>
          <a:p>
            <a:r>
              <a:rPr lang="en-US" dirty="0" smtClean="0">
                <a:solidFill>
                  <a:srgbClr val="FFFFFF"/>
                </a:solidFill>
              </a:rPr>
              <a:t>(what growth factors upstream of the </a:t>
            </a:r>
            <a:r>
              <a:rPr lang="en-US" dirty="0" err="1" smtClean="0">
                <a:solidFill>
                  <a:srgbClr val="FFFFFF"/>
                </a:solidFill>
              </a:rPr>
              <a:t>Ras</a:t>
            </a:r>
            <a:r>
              <a:rPr lang="en-US" dirty="0" smtClean="0">
                <a:solidFill>
                  <a:srgbClr val="FFFFFF"/>
                </a:solidFill>
              </a:rPr>
              <a:t>/MAPK pathway are regulating astrocyte proliferation?)</a:t>
            </a:r>
            <a:endParaRPr lang="en-US" dirty="0">
              <a:solidFill>
                <a:srgbClr val="FFFFFF"/>
              </a:solidFill>
            </a:endParaRPr>
          </a:p>
        </p:txBody>
      </p:sp>
    </p:spTree>
    <p:extLst>
      <p:ext uri="{BB962C8B-B14F-4D97-AF65-F5344CB8AC3E}">
        <p14:creationId xmlns:p14="http://schemas.microsoft.com/office/powerpoint/2010/main" val="936142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77142"/>
            <a:ext cx="9144000" cy="537125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9" name="TextBox 8"/>
          <p:cNvSpPr txBox="1"/>
          <p:nvPr/>
        </p:nvSpPr>
        <p:spPr>
          <a:xfrm>
            <a:off x="58100" y="1470030"/>
            <a:ext cx="2957040" cy="1600438"/>
          </a:xfrm>
          <a:prstGeom prst="rect">
            <a:avLst/>
          </a:prstGeom>
          <a:noFill/>
          <a:ln>
            <a:solidFill>
              <a:srgbClr val="000000"/>
            </a:solidFill>
          </a:ln>
        </p:spPr>
        <p:txBody>
          <a:bodyPr wrap="square" rtlCol="0">
            <a:spAutoFit/>
          </a:bodyPr>
          <a:lstStyle/>
          <a:p>
            <a:pPr algn="ctr"/>
            <a:r>
              <a:rPr lang="en-US" sz="1400" b="1" dirty="0" smtClean="0">
                <a:solidFill>
                  <a:srgbClr val="FF0000"/>
                </a:solidFill>
                <a:latin typeface="Arial"/>
                <a:cs typeface="Arial"/>
              </a:rPr>
              <a:t>2. Regional patterning:</a:t>
            </a:r>
          </a:p>
          <a:p>
            <a:r>
              <a:rPr lang="en-US" sz="1400" b="1" dirty="0" smtClean="0">
                <a:latin typeface="Arial"/>
                <a:cs typeface="Arial"/>
              </a:rPr>
              <a:t>Finding: </a:t>
            </a:r>
            <a:r>
              <a:rPr lang="en-US" sz="1400" dirty="0" smtClean="0">
                <a:latin typeface="Arial"/>
                <a:cs typeface="Arial"/>
              </a:rPr>
              <a:t>astrocyte precursors are molecularly distinct by CNS region</a:t>
            </a:r>
          </a:p>
          <a:p>
            <a:r>
              <a:rPr lang="en-US" sz="1400" b="1" dirty="0" smtClean="0">
                <a:latin typeface="Arial"/>
                <a:cs typeface="Arial"/>
              </a:rPr>
              <a:t>Open question:  </a:t>
            </a:r>
            <a:r>
              <a:rPr lang="en-US" sz="1400" dirty="0" smtClean="0">
                <a:latin typeface="Arial"/>
                <a:cs typeface="Arial"/>
              </a:rPr>
              <a:t>does patterning affect astrocyte functional diversity? If so, does it coordinate astrocyte and neuronal diversity?</a:t>
            </a:r>
          </a:p>
        </p:txBody>
      </p:sp>
      <p:cxnSp>
        <p:nvCxnSpPr>
          <p:cNvPr id="11" name="Straight Arrow Connector 10"/>
          <p:cNvCxnSpPr/>
          <p:nvPr/>
        </p:nvCxnSpPr>
        <p:spPr>
          <a:xfrm>
            <a:off x="3099805" y="2335384"/>
            <a:ext cx="1092962" cy="501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34455" y="24911"/>
            <a:ext cx="7847070" cy="461665"/>
          </a:xfrm>
          <a:prstGeom prst="rect">
            <a:avLst/>
          </a:prstGeom>
          <a:noFill/>
        </p:spPr>
        <p:txBody>
          <a:bodyPr wrap="none" rtlCol="0">
            <a:spAutoFit/>
          </a:bodyPr>
          <a:lstStyle/>
          <a:p>
            <a:r>
              <a:rPr lang="en-US" sz="2400" b="1" dirty="0" smtClean="0">
                <a:solidFill>
                  <a:schemeClr val="bg1"/>
                </a:solidFill>
                <a:latin typeface="Arial"/>
                <a:cs typeface="Arial"/>
              </a:rPr>
              <a:t>Graphical abstract: the rules of astrocyte generation</a:t>
            </a:r>
            <a:endParaRPr lang="en-US" sz="2400" b="1" dirty="0">
              <a:solidFill>
                <a:schemeClr val="bg1"/>
              </a:solidFill>
              <a:latin typeface="Arial"/>
              <a:cs typeface="Arial"/>
            </a:endParaRPr>
          </a:p>
        </p:txBody>
      </p:sp>
      <p:sp>
        <p:nvSpPr>
          <p:cNvPr id="13" name="TextBox 12"/>
          <p:cNvSpPr txBox="1"/>
          <p:nvPr/>
        </p:nvSpPr>
        <p:spPr>
          <a:xfrm>
            <a:off x="6051798" y="1519779"/>
            <a:ext cx="2990604" cy="1384995"/>
          </a:xfrm>
          <a:prstGeom prst="rect">
            <a:avLst/>
          </a:prstGeom>
          <a:noFill/>
          <a:ln>
            <a:solidFill>
              <a:srgbClr val="000000"/>
            </a:solidFill>
          </a:ln>
        </p:spPr>
        <p:txBody>
          <a:bodyPr wrap="square" rtlCol="0">
            <a:spAutoFit/>
          </a:bodyPr>
          <a:lstStyle/>
          <a:p>
            <a:pPr algn="ctr"/>
            <a:r>
              <a:rPr lang="en-US" sz="1400" b="1" dirty="0" smtClean="0">
                <a:solidFill>
                  <a:srgbClr val="FF0000"/>
                </a:solidFill>
                <a:latin typeface="Arial"/>
                <a:cs typeface="Arial"/>
              </a:rPr>
              <a:t>1. Specification:</a:t>
            </a:r>
          </a:p>
          <a:p>
            <a:r>
              <a:rPr lang="en-US" sz="1400" b="1" dirty="0" smtClean="0">
                <a:latin typeface="Arial"/>
                <a:cs typeface="Arial"/>
              </a:rPr>
              <a:t>Finding: </a:t>
            </a:r>
            <a:r>
              <a:rPr lang="en-US" sz="1400" dirty="0" smtClean="0">
                <a:latin typeface="Arial"/>
                <a:cs typeface="Arial"/>
              </a:rPr>
              <a:t>pro-AS TF promote AS at while repressing neurogenesis</a:t>
            </a:r>
          </a:p>
          <a:p>
            <a:r>
              <a:rPr lang="en-US" sz="1400" b="1" dirty="0" smtClean="0">
                <a:latin typeface="Arial"/>
                <a:cs typeface="Arial"/>
              </a:rPr>
              <a:t>Open question: </a:t>
            </a:r>
            <a:r>
              <a:rPr lang="en-US" sz="1400" dirty="0" smtClean="0">
                <a:latin typeface="Arial"/>
                <a:cs typeface="Arial"/>
              </a:rPr>
              <a:t>Identification of intermediate astrocyte precursor markers and associated functions</a:t>
            </a:r>
          </a:p>
        </p:txBody>
      </p:sp>
      <p:cxnSp>
        <p:nvCxnSpPr>
          <p:cNvPr id="14" name="Straight Arrow Connector 13"/>
          <p:cNvCxnSpPr/>
          <p:nvPr/>
        </p:nvCxnSpPr>
        <p:spPr>
          <a:xfrm flipH="1">
            <a:off x="4768509" y="2335384"/>
            <a:ext cx="1283289"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893947" y="4575057"/>
            <a:ext cx="1139996" cy="15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4782864" y="4575057"/>
            <a:ext cx="1370532"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89307" y="4120098"/>
            <a:ext cx="2804640" cy="1600438"/>
          </a:xfrm>
          <a:prstGeom prst="rect">
            <a:avLst/>
          </a:prstGeom>
          <a:noFill/>
          <a:ln>
            <a:solidFill>
              <a:srgbClr val="000000"/>
            </a:solidFill>
          </a:ln>
        </p:spPr>
        <p:txBody>
          <a:bodyPr wrap="square" rtlCol="0">
            <a:spAutoFit/>
          </a:bodyPr>
          <a:lstStyle/>
          <a:p>
            <a:pPr algn="ctr"/>
            <a:r>
              <a:rPr lang="en-US" sz="1400" b="1" dirty="0" smtClean="0">
                <a:solidFill>
                  <a:srgbClr val="FF0000"/>
                </a:solidFill>
                <a:latin typeface="Arial"/>
                <a:cs typeface="Arial"/>
              </a:rPr>
              <a:t>3. Local proliferation:</a:t>
            </a:r>
          </a:p>
          <a:p>
            <a:r>
              <a:rPr lang="en-US" sz="1400" b="1" dirty="0" smtClean="0">
                <a:latin typeface="Arial"/>
                <a:cs typeface="Arial"/>
              </a:rPr>
              <a:t>Implication: </a:t>
            </a:r>
            <a:r>
              <a:rPr lang="en-US" sz="1400" dirty="0" smtClean="0">
                <a:latin typeface="Arial"/>
                <a:cs typeface="Arial"/>
              </a:rPr>
              <a:t>small clusters of local astrocytes are clonally related</a:t>
            </a:r>
          </a:p>
          <a:p>
            <a:r>
              <a:rPr lang="en-US" sz="1400" b="1" dirty="0" smtClean="0">
                <a:latin typeface="Arial"/>
                <a:cs typeface="Arial"/>
              </a:rPr>
              <a:t>Open question</a:t>
            </a:r>
            <a:r>
              <a:rPr lang="en-US" sz="1400" dirty="0" smtClean="0">
                <a:latin typeface="Arial"/>
                <a:cs typeface="Arial"/>
              </a:rPr>
              <a:t>: proliferation rate cell intrinsic </a:t>
            </a:r>
            <a:r>
              <a:rPr lang="en-US" sz="1400" dirty="0" err="1" smtClean="0">
                <a:latin typeface="Arial"/>
                <a:cs typeface="Arial"/>
              </a:rPr>
              <a:t>vs</a:t>
            </a:r>
            <a:r>
              <a:rPr lang="en-US" sz="1400" dirty="0" smtClean="0">
                <a:latin typeface="Arial"/>
                <a:cs typeface="Arial"/>
              </a:rPr>
              <a:t> environmentally determined?</a:t>
            </a:r>
          </a:p>
        </p:txBody>
      </p:sp>
      <p:sp>
        <p:nvSpPr>
          <p:cNvPr id="25" name="TextBox 24"/>
          <p:cNvSpPr txBox="1"/>
          <p:nvPr/>
        </p:nvSpPr>
        <p:spPr>
          <a:xfrm>
            <a:off x="6149576" y="4037757"/>
            <a:ext cx="2907425" cy="1600438"/>
          </a:xfrm>
          <a:prstGeom prst="rect">
            <a:avLst/>
          </a:prstGeom>
          <a:noFill/>
          <a:ln w="76200" cmpd="sng">
            <a:solidFill>
              <a:srgbClr val="FF0000"/>
            </a:solidFill>
          </a:ln>
        </p:spPr>
        <p:txBody>
          <a:bodyPr wrap="square" rtlCol="0">
            <a:spAutoFit/>
          </a:bodyPr>
          <a:lstStyle/>
          <a:p>
            <a:pPr algn="ctr"/>
            <a:r>
              <a:rPr lang="en-US" sz="1400" b="1" dirty="0" smtClean="0">
                <a:solidFill>
                  <a:srgbClr val="FF0000"/>
                </a:solidFill>
                <a:latin typeface="Arial"/>
                <a:cs typeface="Arial"/>
              </a:rPr>
              <a:t>4. (Local) functional maturation:</a:t>
            </a:r>
          </a:p>
          <a:p>
            <a:r>
              <a:rPr lang="en-US" sz="1400" b="1" dirty="0" smtClean="0">
                <a:latin typeface="Arial"/>
                <a:cs typeface="Arial"/>
              </a:rPr>
              <a:t>Implication: </a:t>
            </a:r>
            <a:r>
              <a:rPr lang="en-US" sz="1400" dirty="0" smtClean="0">
                <a:latin typeface="Arial"/>
                <a:cs typeface="Arial"/>
              </a:rPr>
              <a:t>local astrocytes support local circuit function </a:t>
            </a:r>
          </a:p>
          <a:p>
            <a:r>
              <a:rPr lang="en-US" sz="1400" b="1" dirty="0" smtClean="0">
                <a:latin typeface="Arial"/>
                <a:cs typeface="Arial"/>
              </a:rPr>
              <a:t>Open question</a:t>
            </a:r>
            <a:r>
              <a:rPr lang="en-US" sz="1400" dirty="0" smtClean="0">
                <a:latin typeface="Arial"/>
                <a:cs typeface="Arial"/>
              </a:rPr>
              <a:t>: cell intrinsic </a:t>
            </a:r>
            <a:r>
              <a:rPr lang="en-US" sz="1400" dirty="0" err="1" smtClean="0">
                <a:latin typeface="Arial"/>
                <a:cs typeface="Arial"/>
              </a:rPr>
              <a:t>vs</a:t>
            </a:r>
            <a:r>
              <a:rPr lang="en-US" sz="1400" dirty="0" smtClean="0">
                <a:latin typeface="Arial"/>
                <a:cs typeface="Arial"/>
              </a:rPr>
              <a:t> environmentally determined? </a:t>
            </a:r>
          </a:p>
          <a:p>
            <a:r>
              <a:rPr lang="en-US" sz="1400" dirty="0" smtClean="0">
                <a:latin typeface="Arial"/>
                <a:cs typeface="Arial"/>
              </a:rPr>
              <a:t>Functional differences maintained into adulthood?</a:t>
            </a:r>
          </a:p>
        </p:txBody>
      </p:sp>
      <p:sp>
        <p:nvSpPr>
          <p:cNvPr id="34" name="Down Arrow 33"/>
          <p:cNvSpPr/>
          <p:nvPr/>
        </p:nvSpPr>
        <p:spPr>
          <a:xfrm>
            <a:off x="4235277" y="2056664"/>
            <a:ext cx="365849" cy="607679"/>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p:nvPicPr>
        <p:blipFill>
          <a:blip r:embed="rId3"/>
          <a:stretch>
            <a:fillRect/>
          </a:stretch>
        </p:blipFill>
        <p:spPr>
          <a:xfrm>
            <a:off x="3983428" y="877142"/>
            <a:ext cx="820105" cy="939704"/>
          </a:xfrm>
          <a:prstGeom prst="rect">
            <a:avLst/>
          </a:prstGeom>
        </p:spPr>
      </p:pic>
      <p:sp>
        <p:nvSpPr>
          <p:cNvPr id="30" name="Down Arrow 29"/>
          <p:cNvSpPr/>
          <p:nvPr/>
        </p:nvSpPr>
        <p:spPr>
          <a:xfrm>
            <a:off x="4235277" y="4271217"/>
            <a:ext cx="365849" cy="607679"/>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4"/>
          <a:stretch>
            <a:fillRect/>
          </a:stretch>
        </p:blipFill>
        <p:spPr>
          <a:xfrm rot="16200000">
            <a:off x="3874683" y="2334526"/>
            <a:ext cx="1037595" cy="2252666"/>
          </a:xfrm>
          <a:prstGeom prst="rect">
            <a:avLst/>
          </a:prstGeom>
        </p:spPr>
      </p:pic>
      <p:pic>
        <p:nvPicPr>
          <p:cNvPr id="32" name="Picture 31"/>
          <p:cNvPicPr>
            <a:picLocks noChangeAspect="1"/>
          </p:cNvPicPr>
          <p:nvPr/>
        </p:nvPicPr>
        <p:blipFill>
          <a:blip r:embed="rId5"/>
          <a:stretch>
            <a:fillRect/>
          </a:stretch>
        </p:blipFill>
        <p:spPr>
          <a:xfrm rot="5400000">
            <a:off x="3789759" y="4605043"/>
            <a:ext cx="1207442" cy="1758338"/>
          </a:xfrm>
          <a:prstGeom prst="rect">
            <a:avLst/>
          </a:prstGeom>
        </p:spPr>
      </p:pic>
      <p:sp>
        <p:nvSpPr>
          <p:cNvPr id="33" name="TextBox 32"/>
          <p:cNvSpPr txBox="1"/>
          <p:nvPr/>
        </p:nvSpPr>
        <p:spPr>
          <a:xfrm>
            <a:off x="4645918" y="1108998"/>
            <a:ext cx="851690" cy="461665"/>
          </a:xfrm>
          <a:prstGeom prst="rect">
            <a:avLst/>
          </a:prstGeom>
          <a:noFill/>
        </p:spPr>
        <p:txBody>
          <a:bodyPr wrap="none" rtlCol="0">
            <a:spAutoFit/>
          </a:bodyPr>
          <a:lstStyle/>
          <a:p>
            <a:pPr algn="ctr"/>
            <a:r>
              <a:rPr lang="en-US" sz="1200" dirty="0" smtClean="0">
                <a:solidFill>
                  <a:srgbClr val="3366FF"/>
                </a:solidFill>
                <a:latin typeface="Arial"/>
                <a:cs typeface="Arial"/>
              </a:rPr>
              <a:t>Neural </a:t>
            </a:r>
          </a:p>
          <a:p>
            <a:pPr algn="ctr"/>
            <a:r>
              <a:rPr lang="en-US" sz="1200" dirty="0" smtClean="0">
                <a:solidFill>
                  <a:srgbClr val="3366FF"/>
                </a:solidFill>
                <a:latin typeface="Arial"/>
                <a:cs typeface="Arial"/>
              </a:rPr>
              <a:t>Stem Cell</a:t>
            </a:r>
            <a:endParaRPr lang="en-US" sz="1200" dirty="0">
              <a:solidFill>
                <a:srgbClr val="3366FF"/>
              </a:solidFill>
              <a:latin typeface="Arial"/>
              <a:cs typeface="Arial"/>
            </a:endParaRPr>
          </a:p>
        </p:txBody>
      </p:sp>
      <p:sp>
        <p:nvSpPr>
          <p:cNvPr id="35" name="TextBox 34"/>
          <p:cNvSpPr txBox="1"/>
          <p:nvPr/>
        </p:nvSpPr>
        <p:spPr>
          <a:xfrm>
            <a:off x="4603662" y="3543888"/>
            <a:ext cx="864515" cy="461665"/>
          </a:xfrm>
          <a:prstGeom prst="rect">
            <a:avLst/>
          </a:prstGeom>
          <a:noFill/>
        </p:spPr>
        <p:txBody>
          <a:bodyPr wrap="none" rtlCol="0">
            <a:spAutoFit/>
          </a:bodyPr>
          <a:lstStyle/>
          <a:p>
            <a:pPr algn="ctr"/>
            <a:r>
              <a:rPr lang="en-US" sz="1200" dirty="0" smtClean="0">
                <a:solidFill>
                  <a:srgbClr val="008000"/>
                </a:solidFill>
                <a:latin typeface="Arial"/>
                <a:cs typeface="Arial"/>
              </a:rPr>
              <a:t>Astrocyte</a:t>
            </a:r>
          </a:p>
          <a:p>
            <a:pPr algn="ctr"/>
            <a:r>
              <a:rPr lang="en-US" sz="1200" dirty="0" smtClean="0">
                <a:solidFill>
                  <a:srgbClr val="008000"/>
                </a:solidFill>
                <a:latin typeface="Arial"/>
                <a:cs typeface="Arial"/>
              </a:rPr>
              <a:t>Precursor</a:t>
            </a:r>
            <a:endParaRPr lang="en-US" sz="1200" dirty="0">
              <a:solidFill>
                <a:srgbClr val="008000"/>
              </a:solidFill>
              <a:latin typeface="Arial"/>
              <a:cs typeface="Arial"/>
            </a:endParaRPr>
          </a:p>
        </p:txBody>
      </p:sp>
      <p:sp>
        <p:nvSpPr>
          <p:cNvPr id="40" name="TextBox 39"/>
          <p:cNvSpPr txBox="1"/>
          <p:nvPr/>
        </p:nvSpPr>
        <p:spPr>
          <a:xfrm>
            <a:off x="4974031" y="5524115"/>
            <a:ext cx="838892" cy="461665"/>
          </a:xfrm>
          <a:prstGeom prst="rect">
            <a:avLst/>
          </a:prstGeom>
          <a:noFill/>
        </p:spPr>
        <p:txBody>
          <a:bodyPr wrap="none" rtlCol="0">
            <a:spAutoFit/>
          </a:bodyPr>
          <a:lstStyle/>
          <a:p>
            <a:pPr algn="ctr"/>
            <a:r>
              <a:rPr lang="en-US" sz="1200" dirty="0" smtClean="0">
                <a:solidFill>
                  <a:srgbClr val="FF0000"/>
                </a:solidFill>
                <a:latin typeface="Arial"/>
                <a:cs typeface="Arial"/>
              </a:rPr>
              <a:t>Mature </a:t>
            </a:r>
          </a:p>
          <a:p>
            <a:pPr algn="ctr"/>
            <a:r>
              <a:rPr lang="en-US" sz="1200" dirty="0" smtClean="0">
                <a:solidFill>
                  <a:srgbClr val="FF0000"/>
                </a:solidFill>
                <a:latin typeface="Arial"/>
                <a:cs typeface="Arial"/>
              </a:rPr>
              <a:t>Astrocyte</a:t>
            </a:r>
          </a:p>
        </p:txBody>
      </p:sp>
      <p:sp>
        <p:nvSpPr>
          <p:cNvPr id="3" name="Rectangle 2"/>
          <p:cNvSpPr/>
          <p:nvPr/>
        </p:nvSpPr>
        <p:spPr>
          <a:xfrm>
            <a:off x="4807408" y="6248400"/>
            <a:ext cx="4249593" cy="369332"/>
          </a:xfrm>
          <a:prstGeom prst="rect">
            <a:avLst/>
          </a:prstGeom>
        </p:spPr>
        <p:txBody>
          <a:bodyPr wrap="none">
            <a:spAutoFit/>
          </a:bodyPr>
          <a:lstStyle/>
          <a:p>
            <a:r>
              <a:rPr lang="en-US" dirty="0">
                <a:solidFill>
                  <a:srgbClr val="FFFFFF"/>
                </a:solidFill>
              </a:rPr>
              <a:t>Molofsky and </a:t>
            </a:r>
            <a:r>
              <a:rPr lang="en-US" dirty="0" err="1">
                <a:solidFill>
                  <a:srgbClr val="FFFFFF"/>
                </a:solidFill>
              </a:rPr>
              <a:t>Deneen</a:t>
            </a:r>
            <a:r>
              <a:rPr lang="en-US" dirty="0">
                <a:solidFill>
                  <a:srgbClr val="FFFFFF"/>
                </a:solidFill>
              </a:rPr>
              <a:t>, </a:t>
            </a:r>
            <a:r>
              <a:rPr lang="en-US" i="1" dirty="0">
                <a:solidFill>
                  <a:srgbClr val="FFFFFF"/>
                </a:solidFill>
              </a:rPr>
              <a:t>Glia</a:t>
            </a:r>
            <a:r>
              <a:rPr lang="en-US" dirty="0">
                <a:solidFill>
                  <a:srgbClr val="FFFFFF"/>
                </a:solidFill>
              </a:rPr>
              <a:t> (2015) 63:1320.</a:t>
            </a:r>
          </a:p>
        </p:txBody>
      </p:sp>
    </p:spTree>
    <p:extLst>
      <p:ext uri="{BB962C8B-B14F-4D97-AF65-F5344CB8AC3E}">
        <p14:creationId xmlns:p14="http://schemas.microsoft.com/office/powerpoint/2010/main" val="5431435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28134" y="154221"/>
            <a:ext cx="7789333" cy="6009512"/>
          </a:xfrm>
          <a:prstGeom prst="rect">
            <a:avLst/>
          </a:prstGeom>
        </p:spPr>
      </p:pic>
      <p:pic>
        <p:nvPicPr>
          <p:cNvPr id="4" name="Picture 3"/>
          <p:cNvPicPr>
            <a:picLocks noChangeAspect="1"/>
          </p:cNvPicPr>
          <p:nvPr/>
        </p:nvPicPr>
        <p:blipFill>
          <a:blip r:embed="rId3"/>
          <a:stretch>
            <a:fillRect/>
          </a:stretch>
        </p:blipFill>
        <p:spPr>
          <a:xfrm>
            <a:off x="728134" y="6324600"/>
            <a:ext cx="4622800" cy="292100"/>
          </a:xfrm>
          <a:prstGeom prst="rect">
            <a:avLst/>
          </a:prstGeom>
        </p:spPr>
      </p:pic>
    </p:spTree>
    <p:extLst>
      <p:ext uri="{BB962C8B-B14F-4D97-AF65-F5344CB8AC3E}">
        <p14:creationId xmlns:p14="http://schemas.microsoft.com/office/powerpoint/2010/main" val="41803780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smtClean="0">
                <a:solidFill>
                  <a:srgbClr val="FFFFFF"/>
                </a:solidFill>
              </a:rPr>
              <a:t>Astrocyte morphological maturation: </a:t>
            </a:r>
            <a:r>
              <a:rPr lang="en-US" sz="3200" b="1" dirty="0" err="1" smtClean="0">
                <a:solidFill>
                  <a:srgbClr val="FFFFFF"/>
                </a:solidFill>
              </a:rPr>
              <a:t>fillopodial</a:t>
            </a:r>
            <a:r>
              <a:rPr lang="en-US" sz="3200" b="1" dirty="0" smtClean="0">
                <a:solidFill>
                  <a:srgbClr val="FFFFFF"/>
                </a:solidFill>
              </a:rPr>
              <a:t> growth followed by spatially segregated domains</a:t>
            </a:r>
            <a:endParaRPr lang="en-US" sz="3200" b="1" dirty="0">
              <a:solidFill>
                <a:srgbClr val="FFFFFF"/>
              </a:solidFill>
            </a:endParaRPr>
          </a:p>
        </p:txBody>
      </p:sp>
      <p:sp>
        <p:nvSpPr>
          <p:cNvPr id="3" name="TextBox 2"/>
          <p:cNvSpPr txBox="1"/>
          <p:nvPr/>
        </p:nvSpPr>
        <p:spPr>
          <a:xfrm>
            <a:off x="321732" y="2099732"/>
            <a:ext cx="8568267" cy="4047067"/>
          </a:xfrm>
          <a:prstGeom prst="rect">
            <a:avLst/>
          </a:prstGeom>
          <a:ln>
            <a:noFill/>
          </a:ln>
        </p:spPr>
        <p:txBody>
          <a:bodyPr vert="horz" wrap="square" lIns="438912" tIns="219456" rIns="438912" bIns="219456" rtlCol="0" anchor="t" anchorCtr="0">
            <a:noAutofit/>
          </a:bodyPr>
          <a:lstStyle/>
          <a:p>
            <a:pPr marL="457200" indent="-457200">
              <a:buFont typeface="Arial"/>
              <a:buChar char="•"/>
            </a:pPr>
            <a:endParaRPr lang="en-US" sz="3200" dirty="0" smtClean="0">
              <a:solidFill>
                <a:srgbClr val="FFFFFF"/>
              </a:solidFill>
            </a:endParaRPr>
          </a:p>
        </p:txBody>
      </p:sp>
      <p:pic>
        <p:nvPicPr>
          <p:cNvPr id="4" name="Picture 3" descr="Screen Shot 2015-12-02 at 4.15.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500" y="1639836"/>
            <a:ext cx="5863167" cy="4023741"/>
          </a:xfrm>
          <a:prstGeom prst="rect">
            <a:avLst/>
          </a:prstGeom>
        </p:spPr>
      </p:pic>
      <p:pic>
        <p:nvPicPr>
          <p:cNvPr id="5" name="Picture 4" descr="Screen Shot 2015-12-02 at 4.17.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444" y="5722861"/>
            <a:ext cx="5870223" cy="472432"/>
          </a:xfrm>
          <a:prstGeom prst="rect">
            <a:avLst/>
          </a:prstGeom>
        </p:spPr>
      </p:pic>
    </p:spTree>
    <p:extLst>
      <p:ext uri="{BB962C8B-B14F-4D97-AF65-F5344CB8AC3E}">
        <p14:creationId xmlns:p14="http://schemas.microsoft.com/office/powerpoint/2010/main" val="9511392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FFFFFF"/>
                </a:solidFill>
              </a:rPr>
              <a:t>Cell cell contacts regulates astrocyte tiling in drosophila</a:t>
            </a:r>
            <a:endParaRPr lang="en-US" sz="3200" b="1" dirty="0">
              <a:solidFill>
                <a:srgbClr val="FFFFFF"/>
              </a:solidFill>
            </a:endParaRPr>
          </a:p>
        </p:txBody>
      </p:sp>
      <p:sp>
        <p:nvSpPr>
          <p:cNvPr id="3" name="TextBox 2"/>
          <p:cNvSpPr txBox="1"/>
          <p:nvPr/>
        </p:nvSpPr>
        <p:spPr>
          <a:xfrm>
            <a:off x="321732" y="2099732"/>
            <a:ext cx="8568267" cy="4047067"/>
          </a:xfrm>
          <a:prstGeom prst="rect">
            <a:avLst/>
          </a:prstGeom>
          <a:ln>
            <a:noFill/>
          </a:ln>
        </p:spPr>
        <p:txBody>
          <a:bodyPr vert="horz" wrap="square" lIns="438912" tIns="219456" rIns="438912" bIns="219456" rtlCol="0" anchor="t" anchorCtr="0">
            <a:noAutofit/>
          </a:bodyPr>
          <a:lstStyle/>
          <a:p>
            <a:pPr marL="457200" indent="-457200">
              <a:buFont typeface="Arial"/>
              <a:buChar char="•"/>
            </a:pPr>
            <a:endParaRPr lang="en-US" sz="3200" dirty="0" smtClean="0">
              <a:solidFill>
                <a:srgbClr val="FFFFFF"/>
              </a:solidFill>
            </a:endParaRPr>
          </a:p>
        </p:txBody>
      </p:sp>
      <p:pic>
        <p:nvPicPr>
          <p:cNvPr id="4" name="Picture 3" descr="Screen Shot 2015-12-02 at 4.22.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0444" y="3052826"/>
            <a:ext cx="5672667" cy="3418528"/>
          </a:xfrm>
          <a:prstGeom prst="rect">
            <a:avLst/>
          </a:prstGeom>
        </p:spPr>
      </p:pic>
      <p:pic>
        <p:nvPicPr>
          <p:cNvPr id="5" name="Picture 4" descr="Screen Shot 2015-12-02 at 4.23.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444" y="1544637"/>
            <a:ext cx="5672667" cy="1440153"/>
          </a:xfrm>
          <a:prstGeom prst="rect">
            <a:avLst/>
          </a:prstGeom>
        </p:spPr>
      </p:pic>
    </p:spTree>
    <p:extLst>
      <p:ext uri="{BB962C8B-B14F-4D97-AF65-F5344CB8AC3E}">
        <p14:creationId xmlns:p14="http://schemas.microsoft.com/office/powerpoint/2010/main" val="388444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610600" cy="1143000"/>
          </a:xfrm>
        </p:spPr>
        <p:txBody>
          <a:bodyPr>
            <a:noAutofit/>
          </a:bodyPr>
          <a:lstStyle/>
          <a:p>
            <a:r>
              <a:rPr lang="en-US" sz="4000" dirty="0" smtClean="0">
                <a:solidFill>
                  <a:srgbClr val="FFFFFF"/>
                </a:solidFill>
              </a:rPr>
              <a:t>Astrocytes number and size correlate with higher </a:t>
            </a:r>
            <a:r>
              <a:rPr lang="en-US" sz="4000" dirty="0">
                <a:solidFill>
                  <a:srgbClr val="FFFFFF"/>
                </a:solidFill>
              </a:rPr>
              <a:t>cognitive </a:t>
            </a:r>
            <a:r>
              <a:rPr lang="en-US" sz="4000" dirty="0" smtClean="0">
                <a:solidFill>
                  <a:srgbClr val="FFFFFF"/>
                </a:solidFill>
              </a:rPr>
              <a:t>ability:</a:t>
            </a:r>
            <a:endParaRPr lang="en-US" sz="4000" dirty="0"/>
          </a:p>
        </p:txBody>
      </p:sp>
      <p:sp>
        <p:nvSpPr>
          <p:cNvPr id="4" name="TextBox 3"/>
          <p:cNvSpPr txBox="1"/>
          <p:nvPr/>
        </p:nvSpPr>
        <p:spPr>
          <a:xfrm>
            <a:off x="761999" y="4953000"/>
            <a:ext cx="8001001" cy="1546577"/>
          </a:xfrm>
          <a:prstGeom prst="rect">
            <a:avLst/>
          </a:prstGeom>
          <a:solidFill>
            <a:schemeClr val="bg1"/>
          </a:solidFill>
          <a:ln>
            <a:solidFill>
              <a:schemeClr val="tx1"/>
            </a:solidFill>
          </a:ln>
        </p:spPr>
        <p:txBody>
          <a:bodyPr wrap="square" rtlCol="0">
            <a:spAutoFit/>
          </a:bodyPr>
          <a:lstStyle/>
          <a:p>
            <a:r>
              <a:rPr lang="en-US" sz="2800" b="1" dirty="0" smtClean="0"/>
              <a:t>HYPOTHESIS: </a:t>
            </a:r>
            <a:r>
              <a:rPr lang="en-US" sz="2800" dirty="0" smtClean="0"/>
              <a:t>glial function is crucial for the increased complexity of neurological function that has occurred during evolution</a:t>
            </a:r>
            <a:endParaRPr lang="en-US" sz="1050" dirty="0" smtClean="0"/>
          </a:p>
          <a:p>
            <a:endParaRPr lang="en-US" sz="1050" b="1" dirty="0"/>
          </a:p>
        </p:txBody>
      </p:sp>
      <p:pic>
        <p:nvPicPr>
          <p:cNvPr id="9" name="Picture 8"/>
          <p:cNvPicPr>
            <a:picLocks noChangeAspect="1"/>
          </p:cNvPicPr>
          <p:nvPr/>
        </p:nvPicPr>
        <p:blipFill>
          <a:blip r:embed="rId4"/>
          <a:stretch>
            <a:fillRect/>
          </a:stretch>
        </p:blipFill>
        <p:spPr>
          <a:xfrm>
            <a:off x="4557575" y="1430867"/>
            <a:ext cx="4459423" cy="2650067"/>
          </a:xfrm>
          <a:prstGeom prst="rect">
            <a:avLst/>
          </a:prstGeom>
        </p:spPr>
      </p:pic>
      <p:sp>
        <p:nvSpPr>
          <p:cNvPr id="10" name="TextBox 9"/>
          <p:cNvSpPr txBox="1"/>
          <p:nvPr/>
        </p:nvSpPr>
        <p:spPr>
          <a:xfrm>
            <a:off x="5977467" y="4124530"/>
            <a:ext cx="1896534" cy="369332"/>
          </a:xfrm>
          <a:prstGeom prst="rect">
            <a:avLst/>
          </a:prstGeom>
          <a:noFill/>
        </p:spPr>
        <p:txBody>
          <a:bodyPr wrap="square" rtlCol="0">
            <a:spAutoFit/>
          </a:bodyPr>
          <a:lstStyle/>
          <a:p>
            <a:r>
              <a:rPr lang="en-US" dirty="0" smtClean="0">
                <a:solidFill>
                  <a:srgbClr val="FFFFFF"/>
                </a:solidFill>
              </a:rPr>
              <a:t>TINS 2003 26:523.</a:t>
            </a:r>
            <a:endParaRPr lang="en-US" dirty="0">
              <a:solidFill>
                <a:srgbClr val="FFFFFF"/>
              </a:solidFill>
            </a:endParaRPr>
          </a:p>
        </p:txBody>
      </p:sp>
      <p:pic>
        <p:nvPicPr>
          <p:cNvPr id="6" name="Picture 5"/>
          <p:cNvPicPr>
            <a:picLocks noChangeAspect="1"/>
          </p:cNvPicPr>
          <p:nvPr/>
        </p:nvPicPr>
        <p:blipFill rotWithShape="1">
          <a:blip r:embed="rId5"/>
          <a:srcRect t="5489" r="1238"/>
          <a:stretch/>
        </p:blipFill>
        <p:spPr>
          <a:xfrm>
            <a:off x="91376" y="1430867"/>
            <a:ext cx="4432333" cy="2650067"/>
          </a:xfrm>
          <a:prstGeom prst="rect">
            <a:avLst/>
          </a:prstGeom>
        </p:spPr>
      </p:pic>
      <p:sp>
        <p:nvSpPr>
          <p:cNvPr id="7" name="TextBox 6"/>
          <p:cNvSpPr txBox="1"/>
          <p:nvPr/>
        </p:nvSpPr>
        <p:spPr>
          <a:xfrm>
            <a:off x="279399" y="4043645"/>
            <a:ext cx="4244309" cy="450218"/>
          </a:xfrm>
          <a:prstGeom prst="rect">
            <a:avLst/>
          </a:prstGeom>
          <a:ln>
            <a:noFill/>
          </a:ln>
        </p:spPr>
        <p:txBody>
          <a:bodyPr vert="horz" wrap="none" lIns="438912" tIns="219456" rIns="438912" bIns="219456" rtlCol="0" anchor="ctr">
            <a:noAutofit/>
          </a:bodyPr>
          <a:lstStyle/>
          <a:p>
            <a:pPr marL="457200" indent="-457200"/>
            <a:r>
              <a:rPr lang="en-US" dirty="0" err="1" smtClean="0">
                <a:solidFill>
                  <a:srgbClr val="FFFFFF"/>
                </a:solidFill>
              </a:rPr>
              <a:t>Oberheim</a:t>
            </a:r>
            <a:r>
              <a:rPr lang="en-US" dirty="0" smtClean="0">
                <a:solidFill>
                  <a:srgbClr val="FFFFFF"/>
                </a:solidFill>
              </a:rPr>
              <a:t> et al (2009) J </a:t>
            </a:r>
            <a:r>
              <a:rPr lang="en-US" dirty="0" err="1" smtClean="0">
                <a:solidFill>
                  <a:srgbClr val="FFFFFF"/>
                </a:solidFill>
              </a:rPr>
              <a:t>Neurosci</a:t>
            </a:r>
            <a:r>
              <a:rPr lang="en-US" dirty="0" smtClean="0">
                <a:solidFill>
                  <a:srgbClr val="FFFFFF"/>
                </a:solidFill>
              </a:rPr>
              <a:t> 29:3276</a:t>
            </a:r>
            <a:endParaRPr lang="en-US" dirty="0">
              <a:solidFill>
                <a:srgbClr val="FFFFFF"/>
              </a:solidFill>
            </a:endParaRPr>
          </a:p>
        </p:txBody>
      </p:sp>
    </p:spTree>
    <p:custDataLst>
      <p:tags r:id="rId1"/>
    </p:custDataLst>
    <p:extLst>
      <p:ext uri="{BB962C8B-B14F-4D97-AF65-F5344CB8AC3E}">
        <p14:creationId xmlns:p14="http://schemas.microsoft.com/office/powerpoint/2010/main" val="162591979"/>
      </p:ext>
    </p:extLst>
  </p:cSld>
  <p:clrMapOvr>
    <a:masterClrMapping/>
  </p:clrMapOvr>
  <mc:AlternateContent xmlns:mc="http://schemas.openxmlformats.org/markup-compatibility/2006" xmlns:p14="http://schemas.microsoft.com/office/powerpoint/2010/main">
    <mc:Choice Requires="p14">
      <p:transition spd="slow" p14:dur="2000" advTm="1276"/>
    </mc:Choice>
    <mc:Fallback xmlns="" xmlns:mv="urn:schemas-microsoft-com:mac:vml">
      <p:transition spd="slow" advTm="12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210" y="514527"/>
            <a:ext cx="8229600" cy="4988806"/>
          </a:xfrm>
        </p:spPr>
        <p:txBody>
          <a:bodyPr>
            <a:normAutofit/>
          </a:bodyPr>
          <a:lstStyle/>
          <a:p>
            <a:r>
              <a:rPr lang="en-US" sz="3200" b="1" dirty="0" smtClean="0">
                <a:solidFill>
                  <a:srgbClr val="FFFFFF"/>
                </a:solidFill>
              </a:rPr>
              <a:t>Interesting… but understanding astrocyte functional maturation requires one key step: understanding </a:t>
            </a:r>
            <a:r>
              <a:rPr lang="en-US" sz="3200" b="1" u="sng" dirty="0" smtClean="0">
                <a:solidFill>
                  <a:srgbClr val="FFFFFF"/>
                </a:solidFill>
              </a:rPr>
              <a:t>astrocyte function</a:t>
            </a:r>
            <a:r>
              <a:rPr lang="en-US" sz="3200" b="1" dirty="0" smtClean="0">
                <a:solidFill>
                  <a:srgbClr val="FFFFFF"/>
                </a:solidFill>
              </a:rPr>
              <a:t>… and for that, we need to know, is there one generic role for astrocytes, or many?</a:t>
            </a:r>
            <a:endParaRPr lang="en-US" sz="3200" b="1" dirty="0">
              <a:solidFill>
                <a:srgbClr val="FFFFFF"/>
              </a:solidFill>
            </a:endParaRPr>
          </a:p>
        </p:txBody>
      </p:sp>
      <p:sp>
        <p:nvSpPr>
          <p:cNvPr id="3" name="TextBox 2"/>
          <p:cNvSpPr txBox="1"/>
          <p:nvPr/>
        </p:nvSpPr>
        <p:spPr>
          <a:xfrm>
            <a:off x="1591733" y="2794000"/>
            <a:ext cx="914400" cy="914400"/>
          </a:xfrm>
          <a:prstGeom prst="rect">
            <a:avLst/>
          </a:prstGeom>
          <a:ln>
            <a:noFill/>
          </a:ln>
        </p:spPr>
        <p:txBody>
          <a:bodyPr vert="horz" wrap="none" lIns="438912" tIns="219456" rIns="438912" bIns="219456" rtlCol="0" anchor="ctr">
            <a:noAutofit/>
          </a:bodyPr>
          <a:lstStyle/>
          <a:p>
            <a:endParaRPr lang="en-US" sz="3200" dirty="0" smtClean="0">
              <a:solidFill>
                <a:srgbClr val="FFFFFF"/>
              </a:solidFill>
            </a:endParaRPr>
          </a:p>
        </p:txBody>
      </p:sp>
    </p:spTree>
    <p:extLst>
      <p:ext uri="{BB962C8B-B14F-4D97-AF65-F5344CB8AC3E}">
        <p14:creationId xmlns:p14="http://schemas.microsoft.com/office/powerpoint/2010/main" val="32049412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type="title"/>
          </p:nvPr>
        </p:nvSpPr>
        <p:spPr/>
        <p:txBody>
          <a:bodyPr>
            <a:normAutofit fontScale="90000"/>
          </a:bodyPr>
          <a:lstStyle/>
          <a:p>
            <a:r>
              <a:rPr lang="en-US" sz="3200" dirty="0" smtClean="0">
                <a:solidFill>
                  <a:schemeClr val="bg1"/>
                </a:solidFill>
              </a:rPr>
              <a:t>AS are heterogeneous by tissue type: Two morphological types of astrocytes: fibrous (white matter) and protoplasmic (gray matter)</a:t>
            </a:r>
            <a:endParaRPr lang="en-US" sz="3200" dirty="0">
              <a:solidFill>
                <a:schemeClr val="bg1"/>
              </a:solidFill>
            </a:endParaRPr>
          </a:p>
        </p:txBody>
      </p:sp>
      <p:pic>
        <p:nvPicPr>
          <p:cNvPr id="6" name="Picture 5"/>
          <p:cNvPicPr>
            <a:picLocks noChangeAspect="1"/>
          </p:cNvPicPr>
          <p:nvPr/>
        </p:nvPicPr>
        <p:blipFill>
          <a:blip r:embed="rId2"/>
          <a:stretch>
            <a:fillRect/>
          </a:stretch>
        </p:blipFill>
        <p:spPr>
          <a:xfrm>
            <a:off x="186267" y="1602768"/>
            <a:ext cx="8636000" cy="3832831"/>
          </a:xfrm>
          <a:prstGeom prst="rect">
            <a:avLst/>
          </a:prstGeom>
        </p:spPr>
      </p:pic>
      <p:sp>
        <p:nvSpPr>
          <p:cNvPr id="2" name="TextBox 1"/>
          <p:cNvSpPr txBox="1"/>
          <p:nvPr/>
        </p:nvSpPr>
        <p:spPr>
          <a:xfrm>
            <a:off x="745067" y="5147732"/>
            <a:ext cx="914400" cy="914400"/>
          </a:xfrm>
          <a:prstGeom prst="rect">
            <a:avLst/>
          </a:prstGeom>
          <a:ln>
            <a:noFill/>
          </a:ln>
        </p:spPr>
        <p:txBody>
          <a:bodyPr vert="horz" wrap="none" lIns="438912" tIns="219456" rIns="438912" bIns="219456" rtlCol="0" anchor="ctr">
            <a:noAutofit/>
          </a:bodyPr>
          <a:lstStyle/>
          <a:p>
            <a:r>
              <a:rPr lang="en-US" sz="3200" dirty="0" smtClean="0">
                <a:solidFill>
                  <a:srgbClr val="FFFFFF"/>
                </a:solidFill>
              </a:rPr>
              <a:t>GFAP: dim or </a:t>
            </a:r>
            <a:r>
              <a:rPr lang="en-US" sz="3200" dirty="0" err="1" smtClean="0">
                <a:solidFill>
                  <a:srgbClr val="FFFFFF"/>
                </a:solidFill>
              </a:rPr>
              <a:t>neg</a:t>
            </a:r>
            <a:r>
              <a:rPr lang="en-US" sz="3200" dirty="0" smtClean="0">
                <a:solidFill>
                  <a:srgbClr val="FFFFFF"/>
                </a:solidFill>
              </a:rPr>
              <a:t>                  GFAP: bright </a:t>
            </a:r>
          </a:p>
        </p:txBody>
      </p:sp>
    </p:spTree>
    <p:extLst>
      <p:ext uri="{BB962C8B-B14F-4D97-AF65-F5344CB8AC3E}">
        <p14:creationId xmlns:p14="http://schemas.microsoft.com/office/powerpoint/2010/main" val="558366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rPr>
              <a:t>Evidence for astrocyte functional heterogeneity is not new</a:t>
            </a:r>
            <a:endParaRPr lang="en-US" dirty="0">
              <a:solidFill>
                <a:srgbClr val="FFFFFF"/>
              </a:solidFill>
            </a:endParaRPr>
          </a:p>
        </p:txBody>
      </p:sp>
      <p:pic>
        <p:nvPicPr>
          <p:cNvPr id="4" name="Picture 3" descr="Screen Shot 2015-12-02 at 4.33.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5899" y="1957211"/>
            <a:ext cx="2657059" cy="4158263"/>
          </a:xfrm>
          <a:prstGeom prst="rect">
            <a:avLst/>
          </a:prstGeom>
        </p:spPr>
      </p:pic>
      <p:pic>
        <p:nvPicPr>
          <p:cNvPr id="5" name="Picture 4" descr="Screen Shot 2015-12-02 at 4.34.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756" y="1957211"/>
            <a:ext cx="4838700" cy="3987800"/>
          </a:xfrm>
          <a:prstGeom prst="rect">
            <a:avLst/>
          </a:prstGeom>
        </p:spPr>
      </p:pic>
    </p:spTree>
    <p:extLst>
      <p:ext uri="{BB962C8B-B14F-4D97-AF65-F5344CB8AC3E}">
        <p14:creationId xmlns:p14="http://schemas.microsoft.com/office/powerpoint/2010/main" val="27733466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4"/>
          <a:srcRect l="8339"/>
          <a:stretch/>
        </p:blipFill>
        <p:spPr>
          <a:xfrm>
            <a:off x="1371599" y="1578749"/>
            <a:ext cx="3508513" cy="4337210"/>
          </a:xfrm>
          <a:prstGeom prst="rect">
            <a:avLst/>
          </a:prstGeom>
        </p:spPr>
      </p:pic>
      <p:sp>
        <p:nvSpPr>
          <p:cNvPr id="2" name="Title 1"/>
          <p:cNvSpPr>
            <a:spLocks noGrp="1"/>
          </p:cNvSpPr>
          <p:nvPr>
            <p:ph type="title"/>
          </p:nvPr>
        </p:nvSpPr>
        <p:spPr>
          <a:xfrm>
            <a:off x="571500" y="134938"/>
            <a:ext cx="8229600" cy="1143000"/>
          </a:xfrm>
        </p:spPr>
        <p:txBody>
          <a:bodyPr>
            <a:normAutofit/>
          </a:bodyPr>
          <a:lstStyle/>
          <a:p>
            <a:r>
              <a:rPr lang="en-US" sz="3200" b="1" dirty="0" smtClean="0">
                <a:solidFill>
                  <a:srgbClr val="FFFFFF"/>
                </a:solidFill>
              </a:rPr>
              <a:t>Investigating the molecular basis of astrocyte regional heterogeneity</a:t>
            </a:r>
            <a:endParaRPr lang="en-US" sz="3200" b="1" dirty="0">
              <a:solidFill>
                <a:srgbClr val="FFFFFF"/>
              </a:solidFill>
            </a:endParaRPr>
          </a:p>
        </p:txBody>
      </p:sp>
      <p:pic>
        <p:nvPicPr>
          <p:cNvPr id="20" name="Picture 19"/>
          <p:cNvPicPr>
            <a:picLocks noChangeAspect="1"/>
          </p:cNvPicPr>
          <p:nvPr/>
        </p:nvPicPr>
        <p:blipFill rotWithShape="1">
          <a:blip r:embed="rId5"/>
          <a:srcRect l="4292" r="2900"/>
          <a:stretch/>
        </p:blipFill>
        <p:spPr>
          <a:xfrm>
            <a:off x="1371600" y="1593690"/>
            <a:ext cx="7044267" cy="4337210"/>
          </a:xfrm>
          <a:prstGeom prst="rect">
            <a:avLst/>
          </a:prstGeom>
        </p:spPr>
      </p:pic>
    </p:spTree>
    <p:custDataLst>
      <p:tags r:id="rId1"/>
    </p:custDataLst>
    <p:extLst>
      <p:ext uri="{BB962C8B-B14F-4D97-AF65-F5344CB8AC3E}">
        <p14:creationId xmlns:p14="http://schemas.microsoft.com/office/powerpoint/2010/main" val="3047515303"/>
      </p:ext>
    </p:extLst>
  </p:cSld>
  <p:clrMapOvr>
    <a:masterClrMapping/>
  </p:clrMapOvr>
  <mc:AlternateContent xmlns:mc="http://schemas.openxmlformats.org/markup-compatibility/2006" xmlns:p14="http://schemas.microsoft.com/office/powerpoint/2010/main">
    <mc:Choice Requires="p14">
      <p:transition spd="slow" p14:dur="2000" advTm="211368"/>
    </mc:Choice>
    <mc:Fallback xmlns="" xmlns:mv="urn:schemas-microsoft-com:mac:vml">
      <p:transition spd="slow" advTm="2113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812" y="127468"/>
            <a:ext cx="8625502" cy="1396532"/>
          </a:xfrm>
        </p:spPr>
        <p:txBody>
          <a:bodyPr>
            <a:noAutofit/>
          </a:bodyPr>
          <a:lstStyle/>
          <a:p>
            <a:r>
              <a:rPr lang="en-US" sz="3200" b="1" dirty="0" smtClean="0">
                <a:solidFill>
                  <a:srgbClr val="FFFFFF"/>
                </a:solidFill>
              </a:rPr>
              <a:t>Sema3a: what is it doing in postnatal spinal cord astrocytes? </a:t>
            </a:r>
            <a:endParaRPr lang="en-US" sz="3200" b="1" dirty="0">
              <a:solidFill>
                <a:srgbClr val="FFFFFF"/>
              </a:solidFill>
            </a:endParaRPr>
          </a:p>
        </p:txBody>
      </p:sp>
      <p:pic>
        <p:nvPicPr>
          <p:cNvPr id="7" name="Picture 6"/>
          <p:cNvPicPr>
            <a:picLocks noChangeAspect="1"/>
          </p:cNvPicPr>
          <p:nvPr/>
        </p:nvPicPr>
        <p:blipFill rotWithShape="1">
          <a:blip r:embed="rId2"/>
          <a:srcRect r="47220"/>
          <a:stretch/>
        </p:blipFill>
        <p:spPr>
          <a:xfrm>
            <a:off x="481853" y="1690888"/>
            <a:ext cx="4493558" cy="2964480"/>
          </a:xfrm>
          <a:prstGeom prst="rect">
            <a:avLst/>
          </a:prstGeom>
        </p:spPr>
      </p:pic>
      <p:sp>
        <p:nvSpPr>
          <p:cNvPr id="8" name="TextBox 7"/>
          <p:cNvSpPr txBox="1"/>
          <p:nvPr/>
        </p:nvSpPr>
        <p:spPr>
          <a:xfrm>
            <a:off x="174812" y="5281901"/>
            <a:ext cx="8864600" cy="1244599"/>
          </a:xfrm>
          <a:prstGeom prst="rect">
            <a:avLst/>
          </a:prstGeom>
          <a:ln>
            <a:noFill/>
          </a:ln>
        </p:spPr>
        <p:txBody>
          <a:bodyPr vert="horz" wrap="square" lIns="438912" tIns="219456" rIns="438912" bIns="219456" rtlCol="0" anchor="ctr">
            <a:noAutofit/>
          </a:bodyPr>
          <a:lstStyle/>
          <a:p>
            <a:r>
              <a:rPr lang="en-US" sz="2400" dirty="0" smtClean="0">
                <a:solidFill>
                  <a:srgbClr val="FFFF00"/>
                </a:solidFill>
              </a:rPr>
              <a:t>HYPOTHESIS: </a:t>
            </a:r>
            <a:r>
              <a:rPr lang="en-US" sz="2400" u="sng" dirty="0" smtClean="0">
                <a:solidFill>
                  <a:srgbClr val="FFFF00"/>
                </a:solidFill>
              </a:rPr>
              <a:t>astrocyte Sema3a is required for motor neuron support</a:t>
            </a:r>
          </a:p>
        </p:txBody>
      </p:sp>
      <p:pic>
        <p:nvPicPr>
          <p:cNvPr id="3" name="Picture 2"/>
          <p:cNvPicPr>
            <a:picLocks noChangeAspect="1"/>
          </p:cNvPicPr>
          <p:nvPr/>
        </p:nvPicPr>
        <p:blipFill>
          <a:blip r:embed="rId3"/>
          <a:stretch>
            <a:fillRect/>
          </a:stretch>
        </p:blipFill>
        <p:spPr>
          <a:xfrm>
            <a:off x="5102691" y="1690888"/>
            <a:ext cx="3832133" cy="2964480"/>
          </a:xfrm>
          <a:prstGeom prst="rect">
            <a:avLst/>
          </a:prstGeom>
        </p:spPr>
      </p:pic>
      <p:sp>
        <p:nvSpPr>
          <p:cNvPr id="4" name="Rectangle 3"/>
          <p:cNvSpPr/>
          <p:nvPr/>
        </p:nvSpPr>
        <p:spPr>
          <a:xfrm>
            <a:off x="403411" y="4655368"/>
            <a:ext cx="4572000" cy="369332"/>
          </a:xfrm>
          <a:prstGeom prst="rect">
            <a:avLst/>
          </a:prstGeom>
        </p:spPr>
        <p:txBody>
          <a:bodyPr>
            <a:spAutoFit/>
          </a:bodyPr>
          <a:lstStyle/>
          <a:p>
            <a:r>
              <a:rPr lang="en-US" dirty="0" smtClean="0">
                <a:solidFill>
                  <a:schemeClr val="bg1"/>
                </a:solidFill>
              </a:rPr>
              <a:t>Molofsky (2014) Nature 509:189.</a:t>
            </a:r>
            <a:endParaRPr lang="en-US" dirty="0"/>
          </a:p>
        </p:txBody>
      </p:sp>
    </p:spTree>
    <p:extLst>
      <p:ext uri="{BB962C8B-B14F-4D97-AF65-F5344CB8AC3E}">
        <p14:creationId xmlns:p14="http://schemas.microsoft.com/office/powerpoint/2010/main" val="2200449778"/>
      </p:ext>
    </p:extLst>
  </p:cSld>
  <p:clrMapOvr>
    <a:masterClrMapping/>
  </p:clrMapOvr>
  <mc:AlternateContent xmlns:mc="http://schemas.openxmlformats.org/markup-compatibility/2006" xmlns:p14="http://schemas.microsoft.com/office/powerpoint/2010/main">
    <mc:Choice Requires="p14">
      <p:transition spd="slow" p14:dur="2000" advTm="39041"/>
    </mc:Choice>
    <mc:Fallback xmlns="" xmlns:mv="urn:schemas-microsoft-com:mac:vml">
      <p:transition spd="slow" advTm="390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8139" y="122238"/>
            <a:ext cx="9005861" cy="660792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Down Arrow 9"/>
          <p:cNvSpPr/>
          <p:nvPr/>
        </p:nvSpPr>
        <p:spPr>
          <a:xfrm>
            <a:off x="-1731897" y="1710101"/>
            <a:ext cx="329886" cy="855300"/>
          </a:xfrm>
          <a:prstGeom prst="downArrow">
            <a:avLst>
              <a:gd name="adj1" fmla="val 15839"/>
              <a:gd name="adj2" fmla="val 21428"/>
            </a:avLst>
          </a:prstGeom>
          <a:gradFill flip="none" rotWithShape="1">
            <a:gsLst>
              <a:gs pos="0">
                <a:schemeClr val="accent1">
                  <a:tint val="100000"/>
                  <a:shade val="100000"/>
                  <a:satMod val="130000"/>
                  <a:alpha val="60000"/>
                </a:schemeClr>
              </a:gs>
              <a:gs pos="100000">
                <a:schemeClr val="accent1">
                  <a:tint val="50000"/>
                  <a:shade val="100000"/>
                  <a:satMod val="350000"/>
                  <a:alpha val="6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122238"/>
            <a:ext cx="8229600" cy="966464"/>
          </a:xfrm>
        </p:spPr>
        <p:txBody>
          <a:bodyPr>
            <a:normAutofit fontScale="90000"/>
          </a:bodyPr>
          <a:lstStyle/>
          <a:p>
            <a:r>
              <a:rPr lang="en-US" sz="3200" b="1" dirty="0" smtClean="0">
                <a:solidFill>
                  <a:srgbClr val="FFFFFF"/>
                </a:solidFill>
              </a:rPr>
              <a:t>Sema3a: a developmentally secreted factor required for motor neuron positioning, survival and function</a:t>
            </a:r>
            <a:endParaRPr lang="en-US" sz="3200" b="1" dirty="0">
              <a:solidFill>
                <a:srgbClr val="FFFFFF"/>
              </a:solidFill>
            </a:endParaRPr>
          </a:p>
        </p:txBody>
      </p:sp>
      <p:pic>
        <p:nvPicPr>
          <p:cNvPr id="4" name="Picture 3"/>
          <p:cNvPicPr>
            <a:picLocks noChangeAspect="1"/>
          </p:cNvPicPr>
          <p:nvPr/>
        </p:nvPicPr>
        <p:blipFill rotWithShape="1">
          <a:blip r:embed="rId3"/>
          <a:srcRect l="47841"/>
          <a:stretch/>
        </p:blipFill>
        <p:spPr>
          <a:xfrm>
            <a:off x="1303422" y="3723659"/>
            <a:ext cx="1656733" cy="1679364"/>
          </a:xfrm>
          <a:prstGeom prst="rect">
            <a:avLst/>
          </a:prstGeom>
        </p:spPr>
      </p:pic>
      <p:pic>
        <p:nvPicPr>
          <p:cNvPr id="6" name="Picture 5"/>
          <p:cNvPicPr>
            <a:picLocks noChangeAspect="1"/>
          </p:cNvPicPr>
          <p:nvPr/>
        </p:nvPicPr>
        <p:blipFill rotWithShape="1">
          <a:blip r:embed="rId4"/>
          <a:srcRect t="51831"/>
          <a:stretch/>
        </p:blipFill>
        <p:spPr>
          <a:xfrm>
            <a:off x="2061388" y="1830999"/>
            <a:ext cx="1710093" cy="1400978"/>
          </a:xfrm>
          <a:prstGeom prst="rect">
            <a:avLst/>
          </a:prstGeom>
        </p:spPr>
      </p:pic>
      <p:sp>
        <p:nvSpPr>
          <p:cNvPr id="12" name="TextBox 11"/>
          <p:cNvSpPr txBox="1"/>
          <p:nvPr/>
        </p:nvSpPr>
        <p:spPr>
          <a:xfrm>
            <a:off x="1725304" y="1340741"/>
            <a:ext cx="2451100" cy="490258"/>
          </a:xfrm>
          <a:prstGeom prst="rect">
            <a:avLst/>
          </a:prstGeom>
          <a:ln>
            <a:noFill/>
          </a:ln>
        </p:spPr>
        <p:txBody>
          <a:bodyPr vert="horz" wrap="none" lIns="438912" tIns="219456" rIns="438912" bIns="219456" rtlCol="0" anchor="ctr">
            <a:noAutofit/>
          </a:bodyPr>
          <a:lstStyle/>
          <a:p>
            <a:pPr algn="ctr"/>
            <a:r>
              <a:rPr lang="en-US" sz="2400" b="1" dirty="0" err="1" smtClean="0">
                <a:solidFill>
                  <a:srgbClr val="FFFFFF"/>
                </a:solidFill>
              </a:rPr>
              <a:t>Mispositioning</a:t>
            </a:r>
            <a:r>
              <a:rPr lang="en-US" sz="2400" b="1" dirty="0" smtClean="0">
                <a:solidFill>
                  <a:srgbClr val="FFFFFF"/>
                </a:solidFill>
              </a:rPr>
              <a:t> </a:t>
            </a:r>
          </a:p>
        </p:txBody>
      </p:sp>
      <p:sp>
        <p:nvSpPr>
          <p:cNvPr id="13" name="TextBox 12"/>
          <p:cNvSpPr txBox="1"/>
          <p:nvPr/>
        </p:nvSpPr>
        <p:spPr>
          <a:xfrm>
            <a:off x="753288" y="3218575"/>
            <a:ext cx="2616200" cy="693559"/>
          </a:xfrm>
          <a:prstGeom prst="rect">
            <a:avLst/>
          </a:prstGeom>
          <a:ln>
            <a:noFill/>
          </a:ln>
        </p:spPr>
        <p:txBody>
          <a:bodyPr vert="horz" wrap="none" lIns="438912" tIns="219456" rIns="438912" bIns="219456" rtlCol="0" anchor="ctr">
            <a:noAutofit/>
          </a:bodyPr>
          <a:lstStyle/>
          <a:p>
            <a:pPr algn="ctr"/>
            <a:r>
              <a:rPr lang="en-US" sz="2400" b="1" dirty="0" smtClean="0">
                <a:solidFill>
                  <a:srgbClr val="FFFFFF"/>
                </a:solidFill>
              </a:rPr>
              <a:t>Death</a:t>
            </a:r>
          </a:p>
        </p:txBody>
      </p:sp>
      <p:cxnSp>
        <p:nvCxnSpPr>
          <p:cNvPr id="16" name="Straight Arrow Connector 15"/>
          <p:cNvCxnSpPr/>
          <p:nvPr/>
        </p:nvCxnSpPr>
        <p:spPr>
          <a:xfrm flipH="1">
            <a:off x="2814859" y="1781798"/>
            <a:ext cx="1697739" cy="4722255"/>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020612" y="1488540"/>
            <a:ext cx="3708016" cy="1569660"/>
          </a:xfrm>
          <a:prstGeom prst="rect">
            <a:avLst/>
          </a:prstGeom>
          <a:noFill/>
          <a:ln>
            <a:noFill/>
          </a:ln>
        </p:spPr>
        <p:txBody>
          <a:bodyPr wrap="none" rtlCol="0">
            <a:spAutoFit/>
          </a:bodyPr>
          <a:lstStyle/>
          <a:p>
            <a:pPr algn="ctr"/>
            <a:r>
              <a:rPr lang="en-US" sz="2400" b="1" dirty="0" smtClean="0">
                <a:solidFill>
                  <a:srgbClr val="FFFF00"/>
                </a:solidFill>
              </a:rPr>
              <a:t>Synaptic Defects</a:t>
            </a:r>
          </a:p>
          <a:p>
            <a:pPr algn="ctr"/>
            <a:r>
              <a:rPr lang="en-US" b="1" dirty="0" smtClean="0">
                <a:solidFill>
                  <a:srgbClr val="FFFF00"/>
                </a:solidFill>
              </a:rPr>
              <a:t>(decreased </a:t>
            </a:r>
            <a:r>
              <a:rPr lang="en-US" b="1" dirty="0" err="1" smtClean="0">
                <a:solidFill>
                  <a:srgbClr val="FFFF00"/>
                </a:solidFill>
              </a:rPr>
              <a:t>exitatory</a:t>
            </a:r>
            <a:r>
              <a:rPr lang="en-US" b="1" dirty="0" smtClean="0">
                <a:solidFill>
                  <a:srgbClr val="FFFF00"/>
                </a:solidFill>
              </a:rPr>
              <a:t> synapses/</a:t>
            </a:r>
            <a:r>
              <a:rPr lang="en-US" b="1" dirty="0" err="1" smtClean="0">
                <a:solidFill>
                  <a:srgbClr val="FFFF00"/>
                </a:solidFill>
              </a:rPr>
              <a:t>ePSCs</a:t>
            </a:r>
            <a:endParaRPr lang="en-US" b="1" dirty="0" smtClean="0">
              <a:solidFill>
                <a:srgbClr val="FFFF00"/>
              </a:solidFill>
            </a:endParaRPr>
          </a:p>
          <a:p>
            <a:pPr algn="ctr"/>
            <a:r>
              <a:rPr lang="en-US" b="1" dirty="0" smtClean="0">
                <a:solidFill>
                  <a:srgbClr val="FFFF00"/>
                </a:solidFill>
              </a:rPr>
              <a:t>Increased inhibitory synapses/</a:t>
            </a:r>
            <a:r>
              <a:rPr lang="en-US" b="1" dirty="0" err="1" smtClean="0">
                <a:solidFill>
                  <a:srgbClr val="FFFF00"/>
                </a:solidFill>
              </a:rPr>
              <a:t>iPSCs</a:t>
            </a:r>
            <a:r>
              <a:rPr lang="en-US" b="1" dirty="0" smtClean="0">
                <a:solidFill>
                  <a:srgbClr val="FFFF00"/>
                </a:solidFill>
              </a:rPr>
              <a:t>)</a:t>
            </a:r>
          </a:p>
          <a:p>
            <a:pPr algn="ctr"/>
            <a:r>
              <a:rPr lang="en-US" b="1" dirty="0" smtClean="0">
                <a:solidFill>
                  <a:srgbClr val="FFFF00"/>
                </a:solidFill>
              </a:rPr>
              <a:t>MN </a:t>
            </a:r>
            <a:r>
              <a:rPr lang="en-US" b="1" dirty="0" err="1" smtClean="0">
                <a:solidFill>
                  <a:srgbClr val="FFFF00"/>
                </a:solidFill>
              </a:rPr>
              <a:t>hyperexcitability</a:t>
            </a:r>
            <a:endParaRPr lang="en-US" b="1" dirty="0" smtClean="0">
              <a:solidFill>
                <a:srgbClr val="FFFF00"/>
              </a:solidFill>
            </a:endParaRPr>
          </a:p>
          <a:p>
            <a:endParaRPr lang="en-US" dirty="0">
              <a:solidFill>
                <a:srgbClr val="FFFFFF"/>
              </a:solidFill>
            </a:endParaRPr>
          </a:p>
        </p:txBody>
      </p:sp>
      <p:cxnSp>
        <p:nvCxnSpPr>
          <p:cNvPr id="21" name="Straight Arrow Connector 20"/>
          <p:cNvCxnSpPr/>
          <p:nvPr/>
        </p:nvCxnSpPr>
        <p:spPr>
          <a:xfrm>
            <a:off x="4802310" y="1781798"/>
            <a:ext cx="1393812" cy="4722255"/>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rot="17341069">
            <a:off x="1999201" y="4116455"/>
            <a:ext cx="3544560" cy="369332"/>
          </a:xfrm>
          <a:prstGeom prst="rect">
            <a:avLst/>
          </a:prstGeom>
          <a:noFill/>
        </p:spPr>
        <p:txBody>
          <a:bodyPr wrap="none" rtlCol="0">
            <a:spAutoFit/>
          </a:bodyPr>
          <a:lstStyle/>
          <a:p>
            <a:r>
              <a:rPr lang="en-US" dirty="0" smtClean="0">
                <a:solidFill>
                  <a:srgbClr val="FFFFFF"/>
                </a:solidFill>
              </a:rPr>
              <a:t>direct effects of AS Sema3a on MN</a:t>
            </a:r>
            <a:endParaRPr lang="en-US" dirty="0">
              <a:solidFill>
                <a:srgbClr val="FFFFFF"/>
              </a:solidFill>
            </a:endParaRPr>
          </a:p>
        </p:txBody>
      </p:sp>
      <p:sp>
        <p:nvSpPr>
          <p:cNvPr id="25" name="TextBox 24"/>
          <p:cNvSpPr txBox="1"/>
          <p:nvPr/>
        </p:nvSpPr>
        <p:spPr>
          <a:xfrm rot="4604907">
            <a:off x="10584803" y="2170587"/>
            <a:ext cx="475602" cy="369332"/>
          </a:xfrm>
          <a:prstGeom prst="rect">
            <a:avLst/>
          </a:prstGeom>
          <a:noFill/>
        </p:spPr>
        <p:txBody>
          <a:bodyPr wrap="square" rtlCol="0">
            <a:spAutoFit/>
          </a:bodyPr>
          <a:lstStyle/>
          <a:p>
            <a:r>
              <a:rPr lang="en-US" dirty="0" smtClean="0">
                <a:solidFill>
                  <a:srgbClr val="FFFFFF"/>
                </a:solidFill>
              </a:rPr>
              <a:t>N</a:t>
            </a:r>
            <a:endParaRPr lang="en-US" dirty="0">
              <a:solidFill>
                <a:srgbClr val="FFFFFF"/>
              </a:solidFill>
            </a:endParaRPr>
          </a:p>
        </p:txBody>
      </p:sp>
      <p:pic>
        <p:nvPicPr>
          <p:cNvPr id="26" name="Picture 25"/>
          <p:cNvPicPr>
            <a:picLocks noChangeAspect="1"/>
          </p:cNvPicPr>
          <p:nvPr/>
        </p:nvPicPr>
        <p:blipFill>
          <a:blip r:embed="rId5"/>
          <a:stretch>
            <a:fillRect/>
          </a:stretch>
        </p:blipFill>
        <p:spPr>
          <a:xfrm>
            <a:off x="6032113" y="3066113"/>
            <a:ext cx="2031511" cy="1692042"/>
          </a:xfrm>
          <a:prstGeom prst="rect">
            <a:avLst/>
          </a:prstGeom>
        </p:spPr>
      </p:pic>
    </p:spTree>
    <p:extLst>
      <p:ext uri="{BB962C8B-B14F-4D97-AF65-F5344CB8AC3E}">
        <p14:creationId xmlns:p14="http://schemas.microsoft.com/office/powerpoint/2010/main" val="1742335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solidFill>
                  <a:schemeClr val="bg1"/>
                </a:solidFill>
              </a:rPr>
              <a:t>The CNS massively expands while forming highly specific neural circuits</a:t>
            </a:r>
            <a:endParaRPr lang="en-US" sz="3200" b="1" dirty="0">
              <a:solidFill>
                <a:schemeClr val="bg1"/>
              </a:solidFill>
            </a:endParaRPr>
          </a:p>
        </p:txBody>
      </p:sp>
      <p:pic>
        <p:nvPicPr>
          <p:cNvPr id="4" name="Picture 3" descr="Screen Shot 2014-04-15 at 10.43.15 AM.png"/>
          <p:cNvPicPr>
            <a:picLocks noChangeAspect="1"/>
          </p:cNvPicPr>
          <p:nvPr/>
        </p:nvPicPr>
        <p:blipFill rotWithShape="1">
          <a:blip r:embed="rId3">
            <a:extLst>
              <a:ext uri="{28A0092B-C50C-407E-A947-70E740481C1C}">
                <a14:useLocalDpi xmlns:a14="http://schemas.microsoft.com/office/drawing/2010/main" val="0"/>
              </a:ext>
            </a:extLst>
          </a:blip>
          <a:srcRect l="3473" t="3485" r="4028"/>
          <a:stretch/>
        </p:blipFill>
        <p:spPr>
          <a:xfrm>
            <a:off x="317500" y="1854200"/>
            <a:ext cx="8458200" cy="2462001"/>
          </a:xfrm>
          <a:prstGeom prst="rect">
            <a:avLst/>
          </a:prstGeom>
        </p:spPr>
      </p:pic>
      <p:sp>
        <p:nvSpPr>
          <p:cNvPr id="5" name="Rectangle 4"/>
          <p:cNvSpPr/>
          <p:nvPr/>
        </p:nvSpPr>
        <p:spPr>
          <a:xfrm>
            <a:off x="3561383" y="4316201"/>
            <a:ext cx="5283605" cy="369332"/>
          </a:xfrm>
          <a:prstGeom prst="rect">
            <a:avLst/>
          </a:prstGeom>
        </p:spPr>
        <p:txBody>
          <a:bodyPr wrap="none">
            <a:spAutoFit/>
          </a:bodyPr>
          <a:lstStyle/>
          <a:p>
            <a:r>
              <a:rPr lang="en-US" b="1" dirty="0" smtClean="0">
                <a:solidFill>
                  <a:srgbClr val="FFFFFF"/>
                </a:solidFill>
              </a:rPr>
              <a:t>Source: NIH </a:t>
            </a:r>
            <a:r>
              <a:rPr lang="en-US" b="1" dirty="0">
                <a:solidFill>
                  <a:srgbClr val="FFFFFF"/>
                </a:solidFill>
              </a:rPr>
              <a:t>MRI Study of Normal Brain Development</a:t>
            </a:r>
            <a:endParaRPr lang="en-US" dirty="0">
              <a:solidFill>
                <a:srgbClr val="FFFFFF"/>
              </a:solidFill>
            </a:endParaRPr>
          </a:p>
        </p:txBody>
      </p:sp>
      <p:sp>
        <p:nvSpPr>
          <p:cNvPr id="6" name="TextBox 5"/>
          <p:cNvSpPr txBox="1"/>
          <p:nvPr/>
        </p:nvSpPr>
        <p:spPr>
          <a:xfrm>
            <a:off x="0" y="5003800"/>
            <a:ext cx="9029700" cy="1257300"/>
          </a:xfrm>
          <a:prstGeom prst="rect">
            <a:avLst/>
          </a:prstGeom>
          <a:ln>
            <a:noFill/>
          </a:ln>
        </p:spPr>
        <p:txBody>
          <a:bodyPr vert="horz" wrap="none" lIns="438912" tIns="219456" rIns="438912" bIns="219456" rtlCol="0" anchor="ctr">
            <a:noAutofit/>
          </a:bodyPr>
          <a:lstStyle/>
          <a:p>
            <a:endParaRPr lang="en-US" sz="3200" dirty="0" smtClean="0">
              <a:solidFill>
                <a:srgbClr val="FFFFFF"/>
              </a:solidFill>
            </a:endParaRPr>
          </a:p>
        </p:txBody>
      </p:sp>
      <p:sp>
        <p:nvSpPr>
          <p:cNvPr id="7" name="TextBox 6"/>
          <p:cNvSpPr txBox="1"/>
          <p:nvPr/>
        </p:nvSpPr>
        <p:spPr>
          <a:xfrm>
            <a:off x="368300" y="4592898"/>
            <a:ext cx="8496300" cy="1143000"/>
          </a:xfrm>
          <a:prstGeom prst="rect">
            <a:avLst/>
          </a:prstGeom>
          <a:ln>
            <a:noFill/>
          </a:ln>
        </p:spPr>
        <p:txBody>
          <a:bodyPr vert="horz" wrap="square" lIns="0" tIns="0" rIns="0" bIns="0" rtlCol="0" anchor="ctr">
            <a:noAutofit/>
          </a:bodyPr>
          <a:lstStyle/>
          <a:p>
            <a:r>
              <a:rPr lang="en-US" sz="2800" dirty="0">
                <a:solidFill>
                  <a:srgbClr val="FFFF00"/>
                </a:solidFill>
              </a:rPr>
              <a:t>How is positional information </a:t>
            </a:r>
            <a:r>
              <a:rPr lang="en-US" sz="2800" dirty="0" smtClean="0">
                <a:solidFill>
                  <a:srgbClr val="FFFF00"/>
                </a:solidFill>
              </a:rPr>
              <a:t>maintained during postnatal growth?</a:t>
            </a:r>
          </a:p>
        </p:txBody>
      </p:sp>
    </p:spTree>
    <p:extLst>
      <p:ext uri="{BB962C8B-B14F-4D97-AF65-F5344CB8AC3E}">
        <p14:creationId xmlns:p14="http://schemas.microsoft.com/office/powerpoint/2010/main" val="62638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type="title"/>
          </p:nvPr>
        </p:nvSpPr>
        <p:spPr/>
        <p:txBody>
          <a:bodyPr>
            <a:normAutofit/>
          </a:bodyPr>
          <a:lstStyle/>
          <a:p>
            <a:r>
              <a:rPr lang="en-US" sz="3200" b="1" dirty="0" smtClean="0">
                <a:solidFill>
                  <a:schemeClr val="bg1"/>
                </a:solidFill>
              </a:rPr>
              <a:t>Are developing forebrain astrocytes molecularly heterogeneous?</a:t>
            </a:r>
            <a:endParaRPr lang="en-US" sz="3200" b="1" dirty="0"/>
          </a:p>
        </p:txBody>
      </p:sp>
      <p:pic>
        <p:nvPicPr>
          <p:cNvPr id="6" name="Picture 5"/>
          <p:cNvPicPr>
            <a:picLocks noChangeAspect="1"/>
          </p:cNvPicPr>
          <p:nvPr/>
        </p:nvPicPr>
        <p:blipFill>
          <a:blip r:embed="rId2"/>
          <a:stretch>
            <a:fillRect/>
          </a:stretch>
        </p:blipFill>
        <p:spPr>
          <a:xfrm>
            <a:off x="237067" y="2145771"/>
            <a:ext cx="8483538" cy="3509962"/>
          </a:xfrm>
          <a:prstGeom prst="rect">
            <a:avLst/>
          </a:prstGeom>
        </p:spPr>
      </p:pic>
      <p:cxnSp>
        <p:nvCxnSpPr>
          <p:cNvPr id="3" name="Straight Arrow Connector 2"/>
          <p:cNvCxnSpPr/>
          <p:nvPr/>
        </p:nvCxnSpPr>
        <p:spPr>
          <a:xfrm flipH="1">
            <a:off x="3437467" y="2472266"/>
            <a:ext cx="423334" cy="133773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344334" y="2027236"/>
            <a:ext cx="1032933" cy="491067"/>
          </a:xfrm>
          <a:prstGeom prst="rect">
            <a:avLst/>
          </a:prstGeom>
          <a:ln>
            <a:noFill/>
          </a:ln>
        </p:spPr>
        <p:txBody>
          <a:bodyPr vert="horz" wrap="none" lIns="438912" tIns="219456" rIns="438912" bIns="219456" rtlCol="0" anchor="ctr">
            <a:noAutofit/>
          </a:bodyPr>
          <a:lstStyle/>
          <a:p>
            <a:r>
              <a:rPr lang="en-US" sz="2400" dirty="0" smtClean="0">
                <a:solidFill>
                  <a:srgbClr val="FF0000"/>
                </a:solidFill>
              </a:rPr>
              <a:t>SVZ</a:t>
            </a:r>
          </a:p>
        </p:txBody>
      </p:sp>
    </p:spTree>
    <p:extLst>
      <p:ext uri="{BB962C8B-B14F-4D97-AF65-F5344CB8AC3E}">
        <p14:creationId xmlns:p14="http://schemas.microsoft.com/office/powerpoint/2010/main" val="13277371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bg1"/>
                </a:solidFill>
              </a:rPr>
              <a:t>Expression profiling of developing forebrain astrocytes by RNA sequencing</a:t>
            </a:r>
            <a:endParaRPr lang="en-US" sz="3200" b="1" dirty="0"/>
          </a:p>
        </p:txBody>
      </p:sp>
      <p:pic>
        <p:nvPicPr>
          <p:cNvPr id="5" name="Picture 4"/>
          <p:cNvPicPr>
            <a:picLocks noChangeAspect="1"/>
          </p:cNvPicPr>
          <p:nvPr/>
        </p:nvPicPr>
        <p:blipFill>
          <a:blip r:embed="rId3"/>
          <a:stretch>
            <a:fillRect/>
          </a:stretch>
        </p:blipFill>
        <p:spPr>
          <a:xfrm>
            <a:off x="6644094" y="1637772"/>
            <a:ext cx="2042706" cy="4910667"/>
          </a:xfrm>
          <a:prstGeom prst="rect">
            <a:avLst/>
          </a:prstGeom>
        </p:spPr>
      </p:pic>
      <p:pic>
        <p:nvPicPr>
          <p:cNvPr id="4" name="Picture 3"/>
          <p:cNvPicPr>
            <a:picLocks noChangeAspect="1"/>
          </p:cNvPicPr>
          <p:nvPr/>
        </p:nvPicPr>
        <p:blipFill>
          <a:blip r:embed="rId4"/>
          <a:stretch>
            <a:fillRect/>
          </a:stretch>
        </p:blipFill>
        <p:spPr>
          <a:xfrm>
            <a:off x="252471" y="1637772"/>
            <a:ext cx="6248339" cy="4910667"/>
          </a:xfrm>
          <a:prstGeom prst="rect">
            <a:avLst/>
          </a:prstGeom>
        </p:spPr>
      </p:pic>
    </p:spTree>
    <p:extLst>
      <p:ext uri="{BB962C8B-B14F-4D97-AF65-F5344CB8AC3E}">
        <p14:creationId xmlns:p14="http://schemas.microsoft.com/office/powerpoint/2010/main" val="6852571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46667"/>
          </a:xfrm>
        </p:spPr>
        <p:txBody>
          <a:bodyPr>
            <a:normAutofit/>
          </a:bodyPr>
          <a:lstStyle/>
          <a:p>
            <a:r>
              <a:rPr lang="en-US" sz="3200" b="1" dirty="0">
                <a:solidFill>
                  <a:srgbClr val="FFFFFF"/>
                </a:solidFill>
              </a:rPr>
              <a:t>Astrocyte maturation: </a:t>
            </a:r>
            <a:r>
              <a:rPr lang="en-US" sz="3200" b="1" dirty="0" smtClean="0">
                <a:solidFill>
                  <a:srgbClr val="FFFFFF"/>
                </a:solidFill>
              </a:rPr>
              <a:t>evidence for NURTURE</a:t>
            </a:r>
            <a:r>
              <a:rPr lang="en-US" sz="3200" b="1" dirty="0">
                <a:solidFill>
                  <a:srgbClr val="FFFFFF"/>
                </a:solidFill>
              </a:rPr>
              <a:t>?</a:t>
            </a:r>
          </a:p>
        </p:txBody>
      </p:sp>
      <p:pic>
        <p:nvPicPr>
          <p:cNvPr id="4" name="Picture 3"/>
          <p:cNvPicPr>
            <a:picLocks noChangeAspect="1"/>
          </p:cNvPicPr>
          <p:nvPr/>
        </p:nvPicPr>
        <p:blipFill>
          <a:blip r:embed="rId2"/>
          <a:stretch>
            <a:fillRect/>
          </a:stretch>
        </p:blipFill>
        <p:spPr>
          <a:xfrm>
            <a:off x="1185334" y="2719303"/>
            <a:ext cx="6045199" cy="4003265"/>
          </a:xfrm>
          <a:prstGeom prst="rect">
            <a:avLst/>
          </a:prstGeom>
        </p:spPr>
      </p:pic>
      <p:pic>
        <p:nvPicPr>
          <p:cNvPr id="5" name="Picture 4"/>
          <p:cNvPicPr>
            <a:picLocks noChangeAspect="1"/>
          </p:cNvPicPr>
          <p:nvPr/>
        </p:nvPicPr>
        <p:blipFill>
          <a:blip r:embed="rId3"/>
          <a:stretch>
            <a:fillRect/>
          </a:stretch>
        </p:blipFill>
        <p:spPr>
          <a:xfrm>
            <a:off x="829734" y="1024467"/>
            <a:ext cx="6925733" cy="1573037"/>
          </a:xfrm>
          <a:prstGeom prst="rect">
            <a:avLst/>
          </a:prstGeom>
        </p:spPr>
      </p:pic>
    </p:spTree>
    <p:extLst>
      <p:ext uri="{BB962C8B-B14F-4D97-AF65-F5344CB8AC3E}">
        <p14:creationId xmlns:p14="http://schemas.microsoft.com/office/powerpoint/2010/main" val="9511392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1143000"/>
          </a:xfrm>
        </p:spPr>
        <p:txBody>
          <a:bodyPr>
            <a:normAutofit/>
          </a:bodyPr>
          <a:lstStyle/>
          <a:p>
            <a:r>
              <a:rPr lang="en-US" sz="3200" b="1" dirty="0" smtClean="0">
                <a:solidFill>
                  <a:srgbClr val="FFFFFF"/>
                </a:solidFill>
              </a:rPr>
              <a:t>Stem cell derived astrocytes engraft </a:t>
            </a:r>
            <a:r>
              <a:rPr lang="en-US" sz="3200" b="1" i="1" dirty="0" smtClean="0">
                <a:solidFill>
                  <a:srgbClr val="FFFFFF"/>
                </a:solidFill>
              </a:rPr>
              <a:t>in vivo </a:t>
            </a:r>
            <a:r>
              <a:rPr lang="en-US" sz="3200" b="1" dirty="0" smtClean="0">
                <a:solidFill>
                  <a:srgbClr val="FFFFFF"/>
                </a:solidFill>
              </a:rPr>
              <a:t>(and make the mice smart?)</a:t>
            </a:r>
            <a:endParaRPr lang="en-US" sz="3200" b="1" dirty="0">
              <a:solidFill>
                <a:srgbClr val="FFFFFF"/>
              </a:solidFill>
            </a:endParaRPr>
          </a:p>
        </p:txBody>
      </p:sp>
      <p:pic>
        <p:nvPicPr>
          <p:cNvPr id="3" name="Picture 2"/>
          <p:cNvPicPr>
            <a:picLocks noChangeAspect="1"/>
          </p:cNvPicPr>
          <p:nvPr/>
        </p:nvPicPr>
        <p:blipFill>
          <a:blip r:embed="rId2"/>
          <a:stretch>
            <a:fillRect/>
          </a:stretch>
        </p:blipFill>
        <p:spPr>
          <a:xfrm>
            <a:off x="931334" y="1189038"/>
            <a:ext cx="6666680" cy="1410582"/>
          </a:xfrm>
          <a:prstGeom prst="rect">
            <a:avLst/>
          </a:prstGeom>
        </p:spPr>
      </p:pic>
      <p:pic>
        <p:nvPicPr>
          <p:cNvPr id="5" name="Picture 4"/>
          <p:cNvPicPr>
            <a:picLocks noChangeAspect="1"/>
          </p:cNvPicPr>
          <p:nvPr/>
        </p:nvPicPr>
        <p:blipFill>
          <a:blip r:embed="rId3"/>
          <a:stretch>
            <a:fillRect/>
          </a:stretch>
        </p:blipFill>
        <p:spPr>
          <a:xfrm>
            <a:off x="1131055" y="2755759"/>
            <a:ext cx="2611212" cy="3869731"/>
          </a:xfrm>
          <a:prstGeom prst="rect">
            <a:avLst/>
          </a:prstGeom>
        </p:spPr>
      </p:pic>
      <p:pic>
        <p:nvPicPr>
          <p:cNvPr id="7" name="Picture 6"/>
          <p:cNvPicPr>
            <a:picLocks noChangeAspect="1"/>
          </p:cNvPicPr>
          <p:nvPr/>
        </p:nvPicPr>
        <p:blipFill>
          <a:blip r:embed="rId4"/>
          <a:stretch>
            <a:fillRect/>
          </a:stretch>
        </p:blipFill>
        <p:spPr>
          <a:xfrm>
            <a:off x="3886199" y="2755759"/>
            <a:ext cx="3852334" cy="4009572"/>
          </a:xfrm>
          <a:prstGeom prst="rect">
            <a:avLst/>
          </a:prstGeom>
        </p:spPr>
      </p:pic>
    </p:spTree>
    <p:extLst>
      <p:ext uri="{BB962C8B-B14F-4D97-AF65-F5344CB8AC3E}">
        <p14:creationId xmlns:p14="http://schemas.microsoft.com/office/powerpoint/2010/main" val="22621701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46667"/>
          </a:xfrm>
        </p:spPr>
        <p:txBody>
          <a:bodyPr>
            <a:normAutofit/>
          </a:bodyPr>
          <a:lstStyle/>
          <a:p>
            <a:r>
              <a:rPr lang="en-US" sz="3200" b="1" dirty="0">
                <a:solidFill>
                  <a:srgbClr val="FFFFFF"/>
                </a:solidFill>
              </a:rPr>
              <a:t>Astrocyte maturation: </a:t>
            </a:r>
            <a:r>
              <a:rPr lang="en-US" sz="3200" b="1" dirty="0" smtClean="0">
                <a:solidFill>
                  <a:srgbClr val="FFFFFF"/>
                </a:solidFill>
              </a:rPr>
              <a:t>evidence for NURTURE</a:t>
            </a:r>
            <a:r>
              <a:rPr lang="en-US" sz="3200" b="1" dirty="0">
                <a:solidFill>
                  <a:srgbClr val="FFFFFF"/>
                </a:solidFill>
              </a:rPr>
              <a:t>?</a:t>
            </a:r>
          </a:p>
        </p:txBody>
      </p:sp>
      <p:pic>
        <p:nvPicPr>
          <p:cNvPr id="5" name="Picture 4"/>
          <p:cNvPicPr>
            <a:picLocks noChangeAspect="1"/>
          </p:cNvPicPr>
          <p:nvPr/>
        </p:nvPicPr>
        <p:blipFill>
          <a:blip r:embed="rId2"/>
          <a:stretch>
            <a:fillRect/>
          </a:stretch>
        </p:blipFill>
        <p:spPr>
          <a:xfrm>
            <a:off x="745067" y="846667"/>
            <a:ext cx="6333067" cy="1438425"/>
          </a:xfrm>
          <a:prstGeom prst="rect">
            <a:avLst/>
          </a:prstGeom>
        </p:spPr>
      </p:pic>
      <p:pic>
        <p:nvPicPr>
          <p:cNvPr id="3" name="Picture 2"/>
          <p:cNvPicPr>
            <a:picLocks noChangeAspect="1"/>
          </p:cNvPicPr>
          <p:nvPr/>
        </p:nvPicPr>
        <p:blipFill>
          <a:blip r:embed="rId3"/>
          <a:stretch>
            <a:fillRect/>
          </a:stretch>
        </p:blipFill>
        <p:spPr>
          <a:xfrm>
            <a:off x="575734" y="2419704"/>
            <a:ext cx="6827574" cy="4167362"/>
          </a:xfrm>
          <a:prstGeom prst="rect">
            <a:avLst/>
          </a:prstGeom>
        </p:spPr>
      </p:pic>
    </p:spTree>
    <p:extLst>
      <p:ext uri="{BB962C8B-B14F-4D97-AF65-F5344CB8AC3E}">
        <p14:creationId xmlns:p14="http://schemas.microsoft.com/office/powerpoint/2010/main" val="30079296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46667"/>
          </a:xfrm>
        </p:spPr>
        <p:txBody>
          <a:bodyPr>
            <a:normAutofit/>
          </a:bodyPr>
          <a:lstStyle/>
          <a:p>
            <a:r>
              <a:rPr lang="en-US" sz="3200" b="1" dirty="0">
                <a:solidFill>
                  <a:srgbClr val="FFFFFF"/>
                </a:solidFill>
              </a:rPr>
              <a:t>Astrocyte maturation: </a:t>
            </a:r>
            <a:r>
              <a:rPr lang="en-US" sz="3200" b="1" dirty="0" smtClean="0">
                <a:solidFill>
                  <a:srgbClr val="FFFFFF"/>
                </a:solidFill>
              </a:rPr>
              <a:t>evidence for NURTURE</a:t>
            </a:r>
            <a:r>
              <a:rPr lang="en-US" sz="3200" b="1" dirty="0">
                <a:solidFill>
                  <a:srgbClr val="FFFFFF"/>
                </a:solidFill>
              </a:rPr>
              <a:t>?</a:t>
            </a:r>
          </a:p>
        </p:txBody>
      </p:sp>
      <p:pic>
        <p:nvPicPr>
          <p:cNvPr id="5" name="Picture 4"/>
          <p:cNvPicPr>
            <a:picLocks noChangeAspect="1"/>
          </p:cNvPicPr>
          <p:nvPr/>
        </p:nvPicPr>
        <p:blipFill>
          <a:blip r:embed="rId2"/>
          <a:stretch>
            <a:fillRect/>
          </a:stretch>
        </p:blipFill>
        <p:spPr>
          <a:xfrm>
            <a:off x="745067" y="846667"/>
            <a:ext cx="6333067" cy="1438425"/>
          </a:xfrm>
          <a:prstGeom prst="rect">
            <a:avLst/>
          </a:prstGeom>
        </p:spPr>
      </p:pic>
      <p:pic>
        <p:nvPicPr>
          <p:cNvPr id="3" name="Picture 2"/>
          <p:cNvPicPr>
            <a:picLocks noChangeAspect="1"/>
          </p:cNvPicPr>
          <p:nvPr/>
        </p:nvPicPr>
        <p:blipFill>
          <a:blip r:embed="rId3"/>
          <a:stretch>
            <a:fillRect/>
          </a:stretch>
        </p:blipFill>
        <p:spPr>
          <a:xfrm>
            <a:off x="575734" y="2419704"/>
            <a:ext cx="6827574" cy="4167362"/>
          </a:xfrm>
          <a:prstGeom prst="rect">
            <a:avLst/>
          </a:prstGeom>
        </p:spPr>
      </p:pic>
    </p:spTree>
    <p:extLst>
      <p:ext uri="{BB962C8B-B14F-4D97-AF65-F5344CB8AC3E}">
        <p14:creationId xmlns:p14="http://schemas.microsoft.com/office/powerpoint/2010/main" val="7770958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17500"/>
            <a:ext cx="8826472" cy="69877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FFFFFF"/>
                </a:solidFill>
              </a:rPr>
              <a:t>Case in point: A lack of good astrocyte markers</a:t>
            </a:r>
            <a:endParaRPr lang="en-US" sz="3200" b="1" dirty="0">
              <a:solidFill>
                <a:srgbClr val="FFFFFF"/>
              </a:solidFill>
            </a:endParaRPr>
          </a:p>
        </p:txBody>
      </p:sp>
      <p:pic>
        <p:nvPicPr>
          <p:cNvPr id="7" name="Picture 6" descr="GFAP_P7_S_DAB_10X_10_cryo_NAV.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63" y="2090098"/>
            <a:ext cx="4166756" cy="2005654"/>
          </a:xfrm>
          <a:prstGeom prst="rect">
            <a:avLst/>
          </a:prstGeom>
        </p:spPr>
      </p:pic>
      <p:sp>
        <p:nvSpPr>
          <p:cNvPr id="8" name="TextBox 7"/>
          <p:cNvSpPr txBox="1"/>
          <p:nvPr/>
        </p:nvSpPr>
        <p:spPr>
          <a:xfrm>
            <a:off x="352413" y="1628433"/>
            <a:ext cx="3550972" cy="461665"/>
          </a:xfrm>
          <a:prstGeom prst="rect">
            <a:avLst/>
          </a:prstGeom>
          <a:noFill/>
        </p:spPr>
        <p:txBody>
          <a:bodyPr wrap="none" rtlCol="0">
            <a:spAutoFit/>
          </a:bodyPr>
          <a:lstStyle/>
          <a:p>
            <a:r>
              <a:rPr lang="en-US" sz="2400" b="1" dirty="0" smtClean="0">
                <a:solidFill>
                  <a:srgbClr val="FFFFFF"/>
                </a:solidFill>
              </a:rPr>
              <a:t>GFAP: the “gold standard” </a:t>
            </a:r>
            <a:endParaRPr lang="en-US" sz="2400" b="1" dirty="0">
              <a:solidFill>
                <a:srgbClr val="FFFFFF"/>
              </a:solidFill>
            </a:endParaRPr>
          </a:p>
        </p:txBody>
      </p:sp>
      <p:sp>
        <p:nvSpPr>
          <p:cNvPr id="10" name="TextBox 9"/>
          <p:cNvSpPr txBox="1"/>
          <p:nvPr/>
        </p:nvSpPr>
        <p:spPr>
          <a:xfrm>
            <a:off x="116963" y="4011087"/>
            <a:ext cx="4335782" cy="369332"/>
          </a:xfrm>
          <a:prstGeom prst="rect">
            <a:avLst/>
          </a:prstGeom>
          <a:noFill/>
        </p:spPr>
        <p:txBody>
          <a:bodyPr wrap="square" rtlCol="0">
            <a:spAutoFit/>
          </a:bodyPr>
          <a:lstStyle/>
          <a:p>
            <a:r>
              <a:rPr lang="en-US" dirty="0" smtClean="0">
                <a:solidFill>
                  <a:srgbClr val="FFFFFF"/>
                </a:solidFill>
              </a:rPr>
              <a:t>EGFP-BAC  transgenic, P7, GENSAT project </a:t>
            </a:r>
            <a:endParaRPr lang="en-US" dirty="0">
              <a:solidFill>
                <a:srgbClr val="FFFFFF"/>
              </a:solidFill>
            </a:endParaRPr>
          </a:p>
        </p:txBody>
      </p:sp>
      <p:grpSp>
        <p:nvGrpSpPr>
          <p:cNvPr id="15" name="Group 14"/>
          <p:cNvGrpSpPr/>
          <p:nvPr/>
        </p:nvGrpSpPr>
        <p:grpSpPr>
          <a:xfrm>
            <a:off x="4452745" y="1628433"/>
            <a:ext cx="4490747" cy="2877578"/>
            <a:chOff x="4452745" y="1628433"/>
            <a:chExt cx="4490747" cy="2877578"/>
          </a:xfrm>
        </p:grpSpPr>
        <p:pic>
          <p:nvPicPr>
            <p:cNvPr id="6" name="Picture 5" descr="FTHFD_P7_S_DAB_10X_10_cryo_NA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745" y="2090098"/>
              <a:ext cx="4490747" cy="2005654"/>
            </a:xfrm>
            <a:prstGeom prst="rect">
              <a:avLst/>
            </a:prstGeom>
          </p:spPr>
        </p:pic>
        <p:sp>
          <p:nvSpPr>
            <p:cNvPr id="9" name="TextBox 8"/>
            <p:cNvSpPr txBox="1"/>
            <p:nvPr/>
          </p:nvSpPr>
          <p:spPr>
            <a:xfrm>
              <a:off x="6009181" y="1628433"/>
              <a:ext cx="1219204" cy="461665"/>
            </a:xfrm>
            <a:prstGeom prst="rect">
              <a:avLst/>
            </a:prstGeom>
            <a:noFill/>
          </p:spPr>
          <p:txBody>
            <a:bodyPr wrap="none" rtlCol="0">
              <a:spAutoFit/>
            </a:bodyPr>
            <a:lstStyle/>
            <a:p>
              <a:r>
                <a:rPr lang="en-US" sz="2400" b="1" dirty="0" smtClean="0">
                  <a:solidFill>
                    <a:srgbClr val="FFFFFF"/>
                  </a:solidFill>
                </a:rPr>
                <a:t>Aldh1L1</a:t>
              </a:r>
              <a:endParaRPr lang="en-US" sz="2400" b="1" dirty="0">
                <a:solidFill>
                  <a:srgbClr val="FFFFFF"/>
                </a:solidFill>
              </a:endParaRPr>
            </a:p>
          </p:txBody>
        </p:sp>
        <p:sp>
          <p:nvSpPr>
            <p:cNvPr id="11" name="Rectangle 10"/>
            <p:cNvSpPr/>
            <p:nvPr/>
          </p:nvSpPr>
          <p:spPr>
            <a:xfrm>
              <a:off x="5776151" y="4136679"/>
              <a:ext cx="3167341" cy="369332"/>
            </a:xfrm>
            <a:prstGeom prst="rect">
              <a:avLst/>
            </a:prstGeom>
          </p:spPr>
          <p:txBody>
            <a:bodyPr wrap="none">
              <a:spAutoFit/>
            </a:bodyPr>
            <a:lstStyle/>
            <a:p>
              <a:pPr marL="457200" indent="-457200"/>
              <a:r>
                <a:rPr lang="en-US" b="1" dirty="0" err="1">
                  <a:solidFill>
                    <a:srgbClr val="FFFF00"/>
                  </a:solidFill>
                </a:rPr>
                <a:t>Cahoy</a:t>
              </a:r>
              <a:r>
                <a:rPr lang="en-US" b="1" dirty="0">
                  <a:solidFill>
                    <a:srgbClr val="FFFF00"/>
                  </a:solidFill>
                </a:rPr>
                <a:t> (2008) J </a:t>
              </a:r>
              <a:r>
                <a:rPr lang="en-US" b="1" dirty="0" err="1">
                  <a:solidFill>
                    <a:srgbClr val="FFFF00"/>
                  </a:solidFill>
                </a:rPr>
                <a:t>Neurosci</a:t>
              </a:r>
              <a:r>
                <a:rPr lang="en-US" b="1" dirty="0">
                  <a:solidFill>
                    <a:srgbClr val="FFFF00"/>
                  </a:solidFill>
                </a:rPr>
                <a:t> 28:264</a:t>
              </a:r>
            </a:p>
          </p:txBody>
        </p:sp>
      </p:gr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963" y="4506011"/>
            <a:ext cx="4191095" cy="162385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4" name="Text Box 4"/>
          <p:cNvSpPr txBox="1">
            <a:spLocks noChangeArrowheads="1"/>
          </p:cNvSpPr>
          <p:nvPr/>
        </p:nvSpPr>
        <p:spPr bwMode="auto">
          <a:xfrm>
            <a:off x="116964" y="6143860"/>
            <a:ext cx="4069850" cy="3384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200" b="1" dirty="0">
                <a:solidFill>
                  <a:schemeClr val="bg1"/>
                </a:solidFill>
                <a:latin typeface="Arial" charset="0"/>
              </a:rPr>
              <a:t>Ulrika </a:t>
            </a:r>
            <a:r>
              <a:rPr lang="en-GB" sz="1200" b="1" dirty="0" err="1">
                <a:solidFill>
                  <a:schemeClr val="bg1"/>
                </a:solidFill>
                <a:latin typeface="Arial" charset="0"/>
              </a:rPr>
              <a:t>Wilhelmsson</a:t>
            </a:r>
            <a:r>
              <a:rPr lang="en-GB" sz="1200" b="1" dirty="0">
                <a:solidFill>
                  <a:schemeClr val="bg1"/>
                </a:solidFill>
                <a:latin typeface="Arial" charset="0"/>
              </a:rPr>
              <a:t> et al. PNAS </a:t>
            </a:r>
            <a:r>
              <a:rPr lang="en-GB" sz="1200" b="1" dirty="0" smtClean="0">
                <a:solidFill>
                  <a:schemeClr val="bg1"/>
                </a:solidFill>
                <a:latin typeface="Arial" charset="0"/>
              </a:rPr>
              <a:t>(2006)103</a:t>
            </a:r>
            <a:r>
              <a:rPr lang="en-GB" sz="1200" b="1" dirty="0">
                <a:solidFill>
                  <a:schemeClr val="bg1"/>
                </a:solidFill>
                <a:latin typeface="Arial" charset="0"/>
              </a:rPr>
              <a:t>:</a:t>
            </a:r>
            <a:r>
              <a:rPr lang="en-GB" sz="1200" b="1" dirty="0" smtClean="0">
                <a:solidFill>
                  <a:schemeClr val="bg1"/>
                </a:solidFill>
                <a:latin typeface="Arial" charset="0"/>
              </a:rPr>
              <a:t>17513</a:t>
            </a:r>
            <a:endParaRPr lang="en-GB" sz="1200" b="1" dirty="0">
              <a:solidFill>
                <a:schemeClr val="bg1"/>
              </a:solidFill>
              <a:latin typeface="Arial" charset="0"/>
            </a:endParaRPr>
          </a:p>
        </p:txBody>
      </p:sp>
    </p:spTree>
    <p:extLst>
      <p:ext uri="{BB962C8B-B14F-4D97-AF65-F5344CB8AC3E}">
        <p14:creationId xmlns:p14="http://schemas.microsoft.com/office/powerpoint/2010/main" val="250236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FFFFFF"/>
                </a:solidFill>
              </a:rPr>
              <a:t>Astrocyte maturation: evidence for NATURE?</a:t>
            </a:r>
            <a:endParaRPr lang="en-US" sz="3200" b="1" dirty="0">
              <a:solidFill>
                <a:srgbClr val="FFFFFF"/>
              </a:solidFill>
            </a:endParaRPr>
          </a:p>
        </p:txBody>
      </p:sp>
      <p:sp>
        <p:nvSpPr>
          <p:cNvPr id="3" name="TextBox 2"/>
          <p:cNvSpPr txBox="1"/>
          <p:nvPr/>
        </p:nvSpPr>
        <p:spPr>
          <a:xfrm>
            <a:off x="643465" y="1896533"/>
            <a:ext cx="7789333" cy="2946400"/>
          </a:xfrm>
          <a:prstGeom prst="rect">
            <a:avLst/>
          </a:prstGeom>
          <a:ln>
            <a:noFill/>
          </a:ln>
        </p:spPr>
        <p:txBody>
          <a:bodyPr vert="horz" wrap="square" lIns="438912" tIns="219456" rIns="438912" bIns="219456" rtlCol="0" anchor="ctr">
            <a:noAutofit/>
          </a:bodyPr>
          <a:lstStyle/>
          <a:p>
            <a:r>
              <a:rPr lang="en-US" sz="3200" dirty="0" smtClean="0">
                <a:solidFill>
                  <a:srgbClr val="FFFFFF"/>
                </a:solidFill>
              </a:rPr>
              <a:t>If astrocytes are patterned, it is possible that regional astrocyte functions are also </a:t>
            </a:r>
            <a:r>
              <a:rPr lang="en-US" sz="3200" dirty="0" err="1" smtClean="0">
                <a:solidFill>
                  <a:srgbClr val="FFFFFF"/>
                </a:solidFill>
              </a:rPr>
              <a:t>prespecified</a:t>
            </a:r>
            <a:r>
              <a:rPr lang="en-US" sz="3200" dirty="0" smtClean="0">
                <a:solidFill>
                  <a:srgbClr val="FFFFFF"/>
                </a:solidFill>
              </a:rPr>
              <a:t> at the time of embryonic patterning.</a:t>
            </a:r>
          </a:p>
        </p:txBody>
      </p:sp>
    </p:spTree>
    <p:extLst>
      <p:ext uri="{BB962C8B-B14F-4D97-AF65-F5344CB8AC3E}">
        <p14:creationId xmlns:p14="http://schemas.microsoft.com/office/powerpoint/2010/main" val="12636703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smtClean="0">
                <a:solidFill>
                  <a:schemeClr val="bg1"/>
                </a:solidFill>
              </a:rPr>
              <a:t>Coda: reactive astrocytes and the injury response</a:t>
            </a:r>
            <a:br>
              <a:rPr lang="en-US" sz="3200" b="1" dirty="0" smtClean="0">
                <a:solidFill>
                  <a:schemeClr val="bg1"/>
                </a:solidFill>
              </a:rPr>
            </a:br>
            <a:r>
              <a:rPr lang="en-US" sz="3200" b="1" dirty="0" smtClean="0">
                <a:solidFill>
                  <a:schemeClr val="bg1"/>
                </a:solidFill>
              </a:rPr>
              <a:t/>
            </a:r>
            <a:br>
              <a:rPr lang="en-US" sz="3200" b="1" dirty="0" smtClean="0">
                <a:solidFill>
                  <a:schemeClr val="bg1"/>
                </a:solidFill>
              </a:rPr>
            </a:br>
            <a:r>
              <a:rPr lang="en-US" sz="3200" b="1" dirty="0" smtClean="0">
                <a:solidFill>
                  <a:schemeClr val="bg1"/>
                </a:solidFill>
              </a:rPr>
              <a:t>Astrocytes are designed to respond to stress</a:t>
            </a:r>
            <a:endParaRPr lang="en-US" sz="3200" b="1" dirty="0">
              <a:solidFill>
                <a:schemeClr val="bg1"/>
              </a:solidFill>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733" y="2308586"/>
            <a:ext cx="7181387" cy="278245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 name="Text Box 4"/>
          <p:cNvSpPr txBox="1">
            <a:spLocks noChangeArrowheads="1"/>
          </p:cNvSpPr>
          <p:nvPr/>
        </p:nvSpPr>
        <p:spPr bwMode="auto">
          <a:xfrm>
            <a:off x="1083733" y="5087949"/>
            <a:ext cx="6165303" cy="3384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2000" b="1" dirty="0" smtClean="0">
                <a:solidFill>
                  <a:schemeClr val="bg1"/>
                </a:solidFill>
                <a:latin typeface="Arial" charset="0"/>
              </a:rPr>
              <a:t> </a:t>
            </a:r>
            <a:r>
              <a:rPr lang="en-GB" sz="2000" b="1" dirty="0" err="1">
                <a:solidFill>
                  <a:schemeClr val="bg1"/>
                </a:solidFill>
                <a:latin typeface="Arial" charset="0"/>
              </a:rPr>
              <a:t>Wilhelmsson</a:t>
            </a:r>
            <a:r>
              <a:rPr lang="en-GB" sz="2000" b="1" dirty="0">
                <a:solidFill>
                  <a:schemeClr val="bg1"/>
                </a:solidFill>
                <a:latin typeface="Arial" charset="0"/>
              </a:rPr>
              <a:t> et al. PNAS </a:t>
            </a:r>
            <a:r>
              <a:rPr lang="en-GB" sz="2000" b="1" dirty="0" smtClean="0">
                <a:solidFill>
                  <a:schemeClr val="bg1"/>
                </a:solidFill>
                <a:latin typeface="Arial" charset="0"/>
              </a:rPr>
              <a:t>(2006)103</a:t>
            </a:r>
            <a:r>
              <a:rPr lang="en-GB" sz="2000" b="1" dirty="0">
                <a:solidFill>
                  <a:schemeClr val="bg1"/>
                </a:solidFill>
                <a:latin typeface="Arial" charset="0"/>
              </a:rPr>
              <a:t>:</a:t>
            </a:r>
            <a:r>
              <a:rPr lang="en-GB" sz="2000" b="1" dirty="0" smtClean="0">
                <a:solidFill>
                  <a:schemeClr val="bg1"/>
                </a:solidFill>
                <a:latin typeface="Arial" charset="0"/>
              </a:rPr>
              <a:t>17513</a:t>
            </a:r>
            <a:endParaRPr lang="en-GB" sz="2000" b="1" dirty="0">
              <a:solidFill>
                <a:schemeClr val="bg1"/>
              </a:solidFill>
              <a:latin typeface="Arial" charset="0"/>
            </a:endParaRPr>
          </a:p>
        </p:txBody>
      </p:sp>
    </p:spTree>
    <p:extLst>
      <p:ext uri="{BB962C8B-B14F-4D97-AF65-F5344CB8AC3E}">
        <p14:creationId xmlns:p14="http://schemas.microsoft.com/office/powerpoint/2010/main" val="33257868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FFFFFF"/>
                </a:solidFill>
              </a:rPr>
              <a:t>Reactive astrocytes are molecularly heterogeneous</a:t>
            </a:r>
            <a:endParaRPr lang="en-US" sz="3200" b="1" dirty="0">
              <a:solidFill>
                <a:srgbClr val="FFFFFF"/>
              </a:solidFill>
            </a:endParaRPr>
          </a:p>
        </p:txBody>
      </p:sp>
      <p:pic>
        <p:nvPicPr>
          <p:cNvPr id="8" name="Picture 7" descr="Screen Shot 2015-12-02 at 4.08.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638"/>
            <a:ext cx="9144000" cy="2669953"/>
          </a:xfrm>
          <a:prstGeom prst="rect">
            <a:avLst/>
          </a:prstGeom>
        </p:spPr>
      </p:pic>
      <p:pic>
        <p:nvPicPr>
          <p:cNvPr id="9" name="Picture 8" descr="Screen Shot 2015-12-02 at 4.10.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9734" y="4087591"/>
            <a:ext cx="5096933" cy="2782650"/>
          </a:xfrm>
          <a:prstGeom prst="rect">
            <a:avLst/>
          </a:prstGeom>
        </p:spPr>
      </p:pic>
    </p:spTree>
    <p:extLst>
      <p:ext uri="{BB962C8B-B14F-4D97-AF65-F5344CB8AC3E}">
        <p14:creationId xmlns:p14="http://schemas.microsoft.com/office/powerpoint/2010/main" val="16718533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FFFFFF"/>
                </a:solidFill>
              </a:rPr>
              <a:t>Reactive astrocytes proliferate heterogeneously</a:t>
            </a:r>
            <a:endParaRPr lang="en-US" sz="3200" b="1" dirty="0">
              <a:solidFill>
                <a:srgbClr val="FFFFFF"/>
              </a:solidFill>
            </a:endParaRPr>
          </a:p>
        </p:txBody>
      </p:sp>
      <p:pic>
        <p:nvPicPr>
          <p:cNvPr id="6" name="Picture 5" descr="Screen Shot 2015-12-02 at 4.01.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700" y="1479550"/>
            <a:ext cx="7327900" cy="1943100"/>
          </a:xfrm>
          <a:prstGeom prst="rect">
            <a:avLst/>
          </a:prstGeom>
        </p:spPr>
      </p:pic>
      <p:pic>
        <p:nvPicPr>
          <p:cNvPr id="7" name="Picture 6" descr="Screen Shot 2015-12-02 at 4.05.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945" y="3606800"/>
            <a:ext cx="6836833" cy="1692396"/>
          </a:xfrm>
          <a:prstGeom prst="rect">
            <a:avLst/>
          </a:prstGeom>
        </p:spPr>
      </p:pic>
    </p:spTree>
    <p:extLst>
      <p:ext uri="{BB962C8B-B14F-4D97-AF65-F5344CB8AC3E}">
        <p14:creationId xmlns:p14="http://schemas.microsoft.com/office/powerpoint/2010/main" val="35442331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Advertisement</a:t>
            </a:r>
            <a:endParaRPr lang="en-US" dirty="0">
              <a:solidFill>
                <a:srgbClr val="FFFFFF"/>
              </a:solidFill>
            </a:endParaRPr>
          </a:p>
        </p:txBody>
      </p:sp>
      <p:sp>
        <p:nvSpPr>
          <p:cNvPr id="3" name="Content Placeholder 2"/>
          <p:cNvSpPr>
            <a:spLocks noGrp="1"/>
          </p:cNvSpPr>
          <p:nvPr>
            <p:ph idx="1"/>
          </p:nvPr>
        </p:nvSpPr>
        <p:spPr/>
        <p:txBody>
          <a:bodyPr/>
          <a:lstStyle/>
          <a:p>
            <a:r>
              <a:rPr lang="en-US" dirty="0" smtClean="0">
                <a:solidFill>
                  <a:srgbClr val="FFFFFF"/>
                </a:solidFill>
              </a:rPr>
              <a:t>Want to know more?</a:t>
            </a:r>
          </a:p>
          <a:p>
            <a:endParaRPr lang="en-US" dirty="0">
              <a:solidFill>
                <a:srgbClr val="FFFFFF"/>
              </a:solidFill>
            </a:endParaRPr>
          </a:p>
          <a:p>
            <a:r>
              <a:rPr lang="en-US" dirty="0" smtClean="0">
                <a:solidFill>
                  <a:srgbClr val="FFFFFF"/>
                </a:solidFill>
              </a:rPr>
              <a:t>Consider the mini-course on Glia this spring. . . With many exciting guest lecturers</a:t>
            </a:r>
            <a:endParaRPr lang="en-US" dirty="0">
              <a:solidFill>
                <a:srgbClr val="FFFFFF"/>
              </a:solidFill>
            </a:endParaRPr>
          </a:p>
        </p:txBody>
      </p:sp>
    </p:spTree>
    <p:extLst>
      <p:ext uri="{BB962C8B-B14F-4D97-AF65-F5344CB8AC3E}">
        <p14:creationId xmlns:p14="http://schemas.microsoft.com/office/powerpoint/2010/main" val="909975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1143000"/>
          </a:xfrm>
        </p:spPr>
        <p:txBody>
          <a:bodyPr>
            <a:normAutofit/>
          </a:bodyPr>
          <a:lstStyle/>
          <a:p>
            <a:r>
              <a:rPr lang="en-US" sz="3200" b="1" dirty="0" smtClean="0">
                <a:solidFill>
                  <a:srgbClr val="FFFFFF"/>
                </a:solidFill>
              </a:rPr>
              <a:t>A role for astrocytes in the neurodevelopmental disorder </a:t>
            </a:r>
            <a:r>
              <a:rPr lang="en-US" sz="3200" b="1" dirty="0" err="1" smtClean="0">
                <a:solidFill>
                  <a:srgbClr val="FFFFFF"/>
                </a:solidFill>
              </a:rPr>
              <a:t>Rett</a:t>
            </a:r>
            <a:r>
              <a:rPr lang="en-US" sz="3200" b="1" dirty="0" smtClean="0">
                <a:solidFill>
                  <a:srgbClr val="FFFFFF"/>
                </a:solidFill>
              </a:rPr>
              <a:t> Syndrome</a:t>
            </a:r>
            <a:endParaRPr lang="en-US" sz="3200" b="1" dirty="0">
              <a:solidFill>
                <a:srgbClr val="FFFFFF"/>
              </a:solidFill>
            </a:endParaRPr>
          </a:p>
        </p:txBody>
      </p:sp>
      <p:pic>
        <p:nvPicPr>
          <p:cNvPr id="3" name="Picture 2"/>
          <p:cNvPicPr>
            <a:picLocks noChangeAspect="1"/>
          </p:cNvPicPr>
          <p:nvPr/>
        </p:nvPicPr>
        <p:blipFill>
          <a:blip r:embed="rId2"/>
          <a:stretch>
            <a:fillRect/>
          </a:stretch>
        </p:blipFill>
        <p:spPr>
          <a:xfrm>
            <a:off x="237067" y="2419559"/>
            <a:ext cx="6197600" cy="468628"/>
          </a:xfrm>
          <a:prstGeom prst="rect">
            <a:avLst/>
          </a:prstGeom>
        </p:spPr>
      </p:pic>
      <p:pic>
        <p:nvPicPr>
          <p:cNvPr id="4" name="Picture 3"/>
          <p:cNvPicPr>
            <a:picLocks noChangeAspect="1"/>
          </p:cNvPicPr>
          <p:nvPr/>
        </p:nvPicPr>
        <p:blipFill>
          <a:blip r:embed="rId3"/>
          <a:stretch>
            <a:fillRect/>
          </a:stretch>
        </p:blipFill>
        <p:spPr>
          <a:xfrm>
            <a:off x="118534" y="1417638"/>
            <a:ext cx="6502399" cy="1001921"/>
          </a:xfrm>
          <a:prstGeom prst="rect">
            <a:avLst/>
          </a:prstGeom>
        </p:spPr>
      </p:pic>
      <p:pic>
        <p:nvPicPr>
          <p:cNvPr id="5" name="Picture 4"/>
          <p:cNvPicPr>
            <a:picLocks noChangeAspect="1"/>
          </p:cNvPicPr>
          <p:nvPr/>
        </p:nvPicPr>
        <p:blipFill>
          <a:blip r:embed="rId4"/>
          <a:stretch>
            <a:fillRect/>
          </a:stretch>
        </p:blipFill>
        <p:spPr>
          <a:xfrm>
            <a:off x="118534" y="2888187"/>
            <a:ext cx="5080000" cy="2908300"/>
          </a:xfrm>
          <a:prstGeom prst="rect">
            <a:avLst/>
          </a:prstGeom>
        </p:spPr>
      </p:pic>
      <p:pic>
        <p:nvPicPr>
          <p:cNvPr id="6" name="Picture 5"/>
          <p:cNvPicPr>
            <a:picLocks noChangeAspect="1"/>
          </p:cNvPicPr>
          <p:nvPr/>
        </p:nvPicPr>
        <p:blipFill>
          <a:blip r:embed="rId5"/>
          <a:stretch>
            <a:fillRect/>
          </a:stretch>
        </p:blipFill>
        <p:spPr>
          <a:xfrm>
            <a:off x="3640666" y="5420272"/>
            <a:ext cx="5503333" cy="1288243"/>
          </a:xfrm>
          <a:prstGeom prst="rect">
            <a:avLst/>
          </a:prstGeom>
        </p:spPr>
      </p:pic>
    </p:spTree>
    <p:extLst>
      <p:ext uri="{BB962C8B-B14F-4D97-AF65-F5344CB8AC3E}">
        <p14:creationId xmlns:p14="http://schemas.microsoft.com/office/powerpoint/2010/main" val="15274628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FFFFFF"/>
                </a:solidFill>
              </a:rPr>
              <a:t>A role for astrocytes in the neurodegenerative disorder ALS</a:t>
            </a:r>
            <a:endParaRPr lang="en-US" sz="3200" b="1" dirty="0">
              <a:solidFill>
                <a:srgbClr val="FFFFFF"/>
              </a:solidFill>
            </a:endParaRPr>
          </a:p>
        </p:txBody>
      </p:sp>
      <p:pic>
        <p:nvPicPr>
          <p:cNvPr id="3" name="Picture 2"/>
          <p:cNvPicPr>
            <a:picLocks noChangeAspect="1"/>
          </p:cNvPicPr>
          <p:nvPr/>
        </p:nvPicPr>
        <p:blipFill>
          <a:blip r:embed="rId2"/>
          <a:stretch>
            <a:fillRect/>
          </a:stretch>
        </p:blipFill>
        <p:spPr>
          <a:xfrm>
            <a:off x="186267" y="1587500"/>
            <a:ext cx="5469466" cy="2192605"/>
          </a:xfrm>
          <a:prstGeom prst="rect">
            <a:avLst/>
          </a:prstGeom>
        </p:spPr>
      </p:pic>
      <p:pic>
        <p:nvPicPr>
          <p:cNvPr id="4" name="Picture 3"/>
          <p:cNvPicPr>
            <a:picLocks noChangeAspect="1"/>
          </p:cNvPicPr>
          <p:nvPr/>
        </p:nvPicPr>
        <p:blipFill>
          <a:blip r:embed="rId3"/>
          <a:stretch>
            <a:fillRect/>
          </a:stretch>
        </p:blipFill>
        <p:spPr>
          <a:xfrm>
            <a:off x="194733" y="4000238"/>
            <a:ext cx="5461000" cy="2311400"/>
          </a:xfrm>
          <a:prstGeom prst="rect">
            <a:avLst/>
          </a:prstGeom>
        </p:spPr>
      </p:pic>
      <p:pic>
        <p:nvPicPr>
          <p:cNvPr id="5" name="Picture 4"/>
          <p:cNvPicPr>
            <a:picLocks noChangeAspect="1"/>
          </p:cNvPicPr>
          <p:nvPr/>
        </p:nvPicPr>
        <p:blipFill>
          <a:blip r:embed="rId4"/>
          <a:stretch>
            <a:fillRect/>
          </a:stretch>
        </p:blipFill>
        <p:spPr>
          <a:xfrm>
            <a:off x="5956300" y="1904738"/>
            <a:ext cx="2781300" cy="4191000"/>
          </a:xfrm>
          <a:prstGeom prst="rect">
            <a:avLst/>
          </a:prstGeom>
        </p:spPr>
      </p:pic>
    </p:spTree>
    <p:extLst>
      <p:ext uri="{BB962C8B-B14F-4D97-AF65-F5344CB8AC3E}">
        <p14:creationId xmlns:p14="http://schemas.microsoft.com/office/powerpoint/2010/main" val="8385193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3649"/>
            <a:ext cx="9144000" cy="986585"/>
          </a:xfrm>
        </p:spPr>
        <p:txBody>
          <a:bodyPr>
            <a:noAutofit/>
          </a:bodyPr>
          <a:lstStyle/>
          <a:p>
            <a:r>
              <a:rPr lang="en-US" sz="3200" b="1" dirty="0" smtClean="0">
                <a:solidFill>
                  <a:srgbClr val="FFFFFF"/>
                </a:solidFill>
              </a:rPr>
              <a:t>What is an astrocyte?</a:t>
            </a:r>
            <a:endParaRPr lang="en-US" sz="3200" b="1" dirty="0">
              <a:solidFill>
                <a:srgbClr val="FFFFFF"/>
              </a:solidFill>
            </a:endParaRPr>
          </a:p>
        </p:txBody>
      </p:sp>
      <p:sp>
        <p:nvSpPr>
          <p:cNvPr id="3" name="Content Placeholder 2"/>
          <p:cNvSpPr>
            <a:spLocks noGrp="1"/>
          </p:cNvSpPr>
          <p:nvPr>
            <p:ph idx="1"/>
          </p:nvPr>
        </p:nvSpPr>
        <p:spPr>
          <a:xfrm>
            <a:off x="56441" y="2022123"/>
            <a:ext cx="2963335" cy="2880077"/>
          </a:xfrm>
        </p:spPr>
        <p:txBody>
          <a:bodyPr>
            <a:normAutofit/>
          </a:bodyPr>
          <a:lstStyle/>
          <a:p>
            <a:r>
              <a:rPr lang="en-US" sz="2400" dirty="0" smtClean="0">
                <a:solidFill>
                  <a:schemeClr val="bg1"/>
                </a:solidFill>
              </a:rPr>
              <a:t>Morphology</a:t>
            </a:r>
          </a:p>
          <a:p>
            <a:endParaRPr lang="en-US" sz="2400" dirty="0" smtClean="0">
              <a:solidFill>
                <a:schemeClr val="bg1"/>
              </a:solidFill>
            </a:endParaRPr>
          </a:p>
          <a:p>
            <a:r>
              <a:rPr lang="en-US" sz="2400" dirty="0" smtClean="0">
                <a:solidFill>
                  <a:schemeClr val="bg1"/>
                </a:solidFill>
              </a:rPr>
              <a:t>Molecular</a:t>
            </a:r>
          </a:p>
          <a:p>
            <a:endParaRPr lang="en-US" sz="2400" dirty="0" smtClean="0">
              <a:solidFill>
                <a:schemeClr val="bg1"/>
              </a:solidFill>
            </a:endParaRPr>
          </a:p>
          <a:p>
            <a:r>
              <a:rPr lang="en-US" sz="2400" dirty="0" smtClean="0">
                <a:solidFill>
                  <a:schemeClr val="bg1"/>
                </a:solidFill>
              </a:rPr>
              <a:t>Functiona</a:t>
            </a:r>
            <a:r>
              <a:rPr lang="en-US" sz="2400" dirty="0">
                <a:solidFill>
                  <a:schemeClr val="bg1"/>
                </a:solidFill>
              </a:rPr>
              <a:t>l</a:t>
            </a:r>
            <a:endParaRPr lang="en-US" sz="2400" dirty="0" smtClean="0">
              <a:solidFill>
                <a:schemeClr val="bg1"/>
              </a:solidFill>
            </a:endParaRPr>
          </a:p>
          <a:p>
            <a:pPr lvl="1"/>
            <a:endParaRPr lang="en-US" sz="2400" dirty="0">
              <a:solidFill>
                <a:schemeClr val="bg1"/>
              </a:solidFill>
            </a:endParaRPr>
          </a:p>
          <a:p>
            <a:pPr lvl="1"/>
            <a:endParaRPr lang="en-US" sz="2400" dirty="0" smtClean="0">
              <a:solidFill>
                <a:schemeClr val="bg1"/>
              </a:solidFill>
            </a:endParaRPr>
          </a:p>
        </p:txBody>
      </p:sp>
      <p:pic>
        <p:nvPicPr>
          <p:cNvPr id="5" name="Picture 4"/>
          <p:cNvPicPr>
            <a:picLocks noChangeAspect="1"/>
          </p:cNvPicPr>
          <p:nvPr/>
        </p:nvPicPr>
        <p:blipFill>
          <a:blip r:embed="rId3"/>
          <a:stretch>
            <a:fillRect/>
          </a:stretch>
        </p:blipFill>
        <p:spPr>
          <a:xfrm>
            <a:off x="2577873" y="1790700"/>
            <a:ext cx="3822927" cy="3393888"/>
          </a:xfrm>
          <a:prstGeom prst="rect">
            <a:avLst/>
          </a:prstGeom>
        </p:spPr>
      </p:pic>
      <p:sp>
        <p:nvSpPr>
          <p:cNvPr id="6" name="TextBox 5"/>
          <p:cNvSpPr txBox="1"/>
          <p:nvPr/>
        </p:nvSpPr>
        <p:spPr>
          <a:xfrm>
            <a:off x="2204155" y="5095548"/>
            <a:ext cx="4343400" cy="620713"/>
          </a:xfrm>
          <a:prstGeom prst="rect">
            <a:avLst/>
          </a:prstGeom>
          <a:ln>
            <a:noFill/>
          </a:ln>
        </p:spPr>
        <p:txBody>
          <a:bodyPr vert="horz" wrap="none" lIns="438912" tIns="219456" rIns="438912" bIns="219456" rtlCol="0" anchor="ctr">
            <a:noAutofit/>
          </a:bodyPr>
          <a:lstStyle/>
          <a:p>
            <a:pPr marL="457200" indent="-457200"/>
            <a:r>
              <a:rPr lang="en-US" dirty="0" smtClean="0">
                <a:solidFill>
                  <a:srgbClr val="FFFFFF"/>
                </a:solidFill>
              </a:rPr>
              <a:t>Allen and Barres (2009) Nature 457:675</a:t>
            </a:r>
            <a:endParaRPr lang="en-US" dirty="0">
              <a:solidFill>
                <a:srgbClr val="FFFFFF"/>
              </a:solidFill>
            </a:endParaRPr>
          </a:p>
        </p:txBody>
      </p:sp>
      <p:sp>
        <p:nvSpPr>
          <p:cNvPr id="4" name="TextBox 3"/>
          <p:cNvSpPr txBox="1"/>
          <p:nvPr/>
        </p:nvSpPr>
        <p:spPr>
          <a:xfrm>
            <a:off x="7912100" y="1028700"/>
            <a:ext cx="914400" cy="914400"/>
          </a:xfrm>
          <a:prstGeom prst="rect">
            <a:avLst/>
          </a:prstGeom>
          <a:ln>
            <a:noFill/>
          </a:ln>
        </p:spPr>
        <p:txBody>
          <a:bodyPr vert="horz" wrap="none" lIns="438912" tIns="219456" rIns="438912" bIns="219456" rtlCol="0" anchor="ctr">
            <a:noAutofit/>
          </a:bodyPr>
          <a:lstStyle/>
          <a:p>
            <a:endParaRPr lang="en-US" sz="3200" dirty="0" smtClean="0">
              <a:solidFill>
                <a:srgbClr val="FFFFFF"/>
              </a:solidFill>
            </a:endParaRPr>
          </a:p>
        </p:txBody>
      </p:sp>
    </p:spTree>
    <p:extLst>
      <p:ext uri="{BB962C8B-B14F-4D97-AF65-F5344CB8AC3E}">
        <p14:creationId xmlns:p14="http://schemas.microsoft.com/office/powerpoint/2010/main" val="3635567207"/>
      </p:ext>
    </p:extLst>
  </p:cSld>
  <p:clrMapOvr>
    <a:masterClrMapping/>
  </p:clrMapOvr>
  <mc:AlternateContent xmlns:mc="http://schemas.openxmlformats.org/markup-compatibility/2006" xmlns:p14="http://schemas.microsoft.com/office/powerpoint/2010/main">
    <mc:Choice Requires="p14">
      <p:transition spd="slow" p14:dur="2000" advTm="726"/>
    </mc:Choice>
    <mc:Fallback xmlns="" xmlns:mv="urn:schemas-microsoft-com:mac:vml">
      <p:transition spd="slow" advTm="7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0.6"/>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4.xml><?xml version="1.0" encoding="utf-8"?>
<p:tagLst xmlns:a="http://schemas.openxmlformats.org/drawingml/2006/main" xmlns:r="http://schemas.openxmlformats.org/officeDocument/2006/relationships" xmlns:p="http://schemas.openxmlformats.org/presentationml/2006/main">
  <p:tag name="TIMING" val="|77.3|25.5|54.1|1.2"/>
</p:tagLst>
</file>

<file path=ppt/tags/tag5.xml><?xml version="1.0" encoding="utf-8"?>
<p:tagLst xmlns:a="http://schemas.openxmlformats.org/drawingml/2006/main" xmlns:r="http://schemas.openxmlformats.org/officeDocument/2006/relationships" xmlns:p="http://schemas.openxmlformats.org/presentationml/2006/main">
  <p:tag name="TIMING" val="|17.9|111.1|36.5"/>
</p:tagLst>
</file>

<file path=ppt/tags/tag6.xml><?xml version="1.0" encoding="utf-8"?>
<p:tagLst xmlns:a="http://schemas.openxmlformats.org/drawingml/2006/main" xmlns:r="http://schemas.openxmlformats.org/officeDocument/2006/relationships" xmlns:p="http://schemas.openxmlformats.org/presentationml/2006/main">
  <p:tag name="TIMING" val="|70.1|44.6"/>
</p:tagLst>
</file>

<file path=ppt/tags/tag7.xml><?xml version="1.0" encoding="utf-8"?>
<p:tagLst xmlns:a="http://schemas.openxmlformats.org/drawingml/2006/main" xmlns:r="http://schemas.openxmlformats.org/officeDocument/2006/relationships" xmlns:p="http://schemas.openxmlformats.org/presentationml/2006/main">
  <p:tag name="TIMING" val="|17.9|111.1|36.5"/>
</p:tagLst>
</file>

<file path=ppt/tags/tag8.xml><?xml version="1.0" encoding="utf-8"?>
<p:tagLst xmlns:a="http://schemas.openxmlformats.org/drawingml/2006/main" xmlns:r="http://schemas.openxmlformats.org/officeDocument/2006/relationships" xmlns:p="http://schemas.openxmlformats.org/presentationml/2006/main">
  <p:tag name="TIMING" val="|172.5|6.3|1.1|3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ln>
          <a:noFill/>
        </a:ln>
      </a:spPr>
      <a:bodyPr vert="horz" lIns="438912" tIns="219456" rIns="438912" bIns="219456" rtlCol="0" anchor="ctr">
        <a:noAutofit/>
      </a:bodyPr>
      <a:lstStyle>
        <a:defPPr>
          <a:defRPr sz="3200" dirty="0" smtClean="0">
            <a:solidFill>
              <a:srgbClr val="FFFFFF"/>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80323</TotalTime>
  <Words>2877</Words>
  <Application>Microsoft Office PowerPoint</Application>
  <PresentationFormat>On-screen Show (4:3)</PresentationFormat>
  <Paragraphs>335</Paragraphs>
  <Slides>67</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ＭＳ Ｐゴシック</vt:lpstr>
      <vt:lpstr>Arial</vt:lpstr>
      <vt:lpstr>Calibri</vt:lpstr>
      <vt:lpstr>msgothic</vt:lpstr>
      <vt:lpstr>Office Theme</vt:lpstr>
      <vt:lpstr>Astrocyte development and diversity NS201B December 4, 2015</vt:lpstr>
      <vt:lpstr> “Neurocentric” Neuroscience misses more than half the picture</vt:lpstr>
      <vt:lpstr>Glial cells are a major feature of the developing brain from mid embryogenesis onwards</vt:lpstr>
      <vt:lpstr>Astrocytes have multiple roles in development, disease, and neurodegeneration</vt:lpstr>
      <vt:lpstr>Astrocytes number and size correlate with higher cognitive ability:</vt:lpstr>
      <vt:lpstr>Stem cell derived astrocytes engraft in vivo (and make the mice smart?)</vt:lpstr>
      <vt:lpstr>A role for astrocytes in the neurodevelopmental disorder Rett Syndrome</vt:lpstr>
      <vt:lpstr>A role for astrocytes in the neurodegenerative disorder ALS</vt:lpstr>
      <vt:lpstr>What is an astrocyte?</vt:lpstr>
      <vt:lpstr>Morphology</vt:lpstr>
      <vt:lpstr>Function</vt:lpstr>
      <vt:lpstr>Astrocytes are temporally  (functionally) heterogeneous</vt:lpstr>
      <vt:lpstr>Molecular markers: two examples</vt:lpstr>
      <vt:lpstr>Broadest definition</vt:lpstr>
      <vt:lpstr>PowerPoint Presentation</vt:lpstr>
      <vt:lpstr>Astrocyte SPECIFICATION</vt:lpstr>
      <vt:lpstr>AS specification: astrocytes derive from common progenitor cells that generate neurons and glia</vt:lpstr>
      <vt:lpstr>AS specification: WHERE: Ventricular zone radial glial cells are neural stem cells in vivo</vt:lpstr>
      <vt:lpstr>Radial glia throughout the brain</vt:lpstr>
      <vt:lpstr>AS specification: WHEN: First neurons, and then glia </vt:lpstr>
      <vt:lpstr>HOW: Specifying astrocytes via a neuron-glia “switch”*: the story of glial cells missing (gcm)</vt:lpstr>
      <vt:lpstr>Glial specification in vertebrates is multifactorial : NFIA is a pro-glial transcription factor </vt:lpstr>
      <vt:lpstr>Glial specification in vertebrates is multifactorial : NFIA is a pro-glial transcription factor (upstream of sox9)</vt:lpstr>
      <vt:lpstr>PowerPoint Presentation</vt:lpstr>
      <vt:lpstr>Many little balls: the hematopoietic model of lineage specification</vt:lpstr>
      <vt:lpstr>From the great David Anderson: patterning matters</vt:lpstr>
      <vt:lpstr>Patterning confers distinct regional identity to CNS progenitors</vt:lpstr>
      <vt:lpstr>A cautionary tale: FGF in vitro “de patterns” neural stem cells</vt:lpstr>
      <vt:lpstr>De-patterning in vitro can confuse our understanding of developmental programs</vt:lpstr>
      <vt:lpstr>Astrocytes are patterened and as a result are positionally heterogeneous</vt:lpstr>
      <vt:lpstr>Astrocyte position is fixed even after depletion of astrocytes from adjacent domains</vt:lpstr>
      <vt:lpstr>Forebrain astrocytes are also patterned</vt:lpstr>
      <vt:lpstr>Radial glial to astrocyte transition illustrates a continuous glial “scaffold”</vt:lpstr>
      <vt:lpstr>Patterning can be harnessed for in vitro studies of astrocyte heterogeneity</vt:lpstr>
      <vt:lpstr>Astrocyte patterning in vitro: are functionally distinct subtypes generated? Are these relevant to disease (cell based therapies, for example)?</vt:lpstr>
      <vt:lpstr>Positional identity is the fundamental organizing principle of the brain and  is encoded early in neural development</vt:lpstr>
      <vt:lpstr>Summary of astrocyte specification from stem cells: there is no stem cell*</vt:lpstr>
      <vt:lpstr>PowerPoint Presentation</vt:lpstr>
      <vt:lpstr>Astrocyte PROLIFERATION</vt:lpstr>
      <vt:lpstr>Astrocyte proliferation: WHEN?</vt:lpstr>
      <vt:lpstr>AS Proliferation: WHERE Bimodal in the spinal cord: first at the ventricular zone, and again in the parenchyma</vt:lpstr>
      <vt:lpstr>AS Proliferation: WHERE Bimodal in the cortex: about half at the ventricular zone, and half in the parenchyma</vt:lpstr>
      <vt:lpstr>Location, location location: Astrocytes are positionally heterogeneous</vt:lpstr>
      <vt:lpstr>Astrocyte proliferation: HOW? Ras/MapK pathway  </vt:lpstr>
      <vt:lpstr>Interesting directions in astrocyte proliferation  . . . </vt:lpstr>
      <vt:lpstr>PowerPoint Presentation</vt:lpstr>
      <vt:lpstr>PowerPoint Presentation</vt:lpstr>
      <vt:lpstr>Astrocyte morphological maturation: fillopodial growth followed by spatially segregated domains</vt:lpstr>
      <vt:lpstr>Cell cell contacts regulates astrocyte tiling in drosophila</vt:lpstr>
      <vt:lpstr>Interesting… but understanding astrocyte functional maturation requires one key step: understanding astrocyte function… and for that, we need to know, is there one generic role for astrocytes, or many?</vt:lpstr>
      <vt:lpstr>AS are heterogeneous by tissue type: Two morphological types of astrocytes: fibrous (white matter) and protoplasmic (gray matter)</vt:lpstr>
      <vt:lpstr>Evidence for astrocyte functional heterogeneity is not new</vt:lpstr>
      <vt:lpstr>Investigating the molecular basis of astrocyte regional heterogeneity</vt:lpstr>
      <vt:lpstr>Sema3a: what is it doing in postnatal spinal cord astrocytes? </vt:lpstr>
      <vt:lpstr>Sema3a: a developmentally secreted factor required for motor neuron positioning, survival and function</vt:lpstr>
      <vt:lpstr>The CNS massively expands while forming highly specific neural circuits</vt:lpstr>
      <vt:lpstr>Are developing forebrain astrocytes molecularly heterogeneous?</vt:lpstr>
      <vt:lpstr>Expression profiling of developing forebrain astrocytes by RNA sequencing</vt:lpstr>
      <vt:lpstr>Astrocyte maturation: evidence for NURTURE?</vt:lpstr>
      <vt:lpstr>Astrocyte maturation: evidence for NURTURE?</vt:lpstr>
      <vt:lpstr>Astrocyte maturation: evidence for NURTURE?</vt:lpstr>
      <vt:lpstr>PowerPoint Presentation</vt:lpstr>
      <vt:lpstr>Astrocyte maturation: evidence for NATURE?</vt:lpstr>
      <vt:lpstr>Coda: reactive astrocytes and the injury response  Astrocytes are designed to respond to stress</vt:lpstr>
      <vt:lpstr>Reactive astrocytes are molecularly heterogeneous</vt:lpstr>
      <vt:lpstr>Reactive astrocytes proliferate heterogeneously</vt:lpstr>
      <vt:lpstr>Advertisement</vt:lpstr>
    </vt:vector>
  </TitlesOfParts>
  <Company>UCSF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Molofsky</dc:creator>
  <cp:lastModifiedBy>Nacionales, Lucita</cp:lastModifiedBy>
  <cp:revision>545</cp:revision>
  <cp:lastPrinted>2013-03-01T06:28:16Z</cp:lastPrinted>
  <dcterms:created xsi:type="dcterms:W3CDTF">2014-04-17T20:08:58Z</dcterms:created>
  <dcterms:modified xsi:type="dcterms:W3CDTF">2017-01-05T00:03:25Z</dcterms:modified>
</cp:coreProperties>
</file>